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25"/>
  </p:notesMasterIdLst>
  <p:sldIdLst>
    <p:sldId id="260" r:id="rId2"/>
    <p:sldId id="282" r:id="rId3"/>
    <p:sldId id="283" r:id="rId4"/>
    <p:sldId id="285" r:id="rId5"/>
    <p:sldId id="300" r:id="rId6"/>
    <p:sldId id="324" r:id="rId7"/>
    <p:sldId id="277" r:id="rId8"/>
    <p:sldId id="316" r:id="rId9"/>
    <p:sldId id="315" r:id="rId10"/>
    <p:sldId id="318" r:id="rId11"/>
    <p:sldId id="321" r:id="rId12"/>
    <p:sldId id="322" r:id="rId13"/>
    <p:sldId id="305" r:id="rId14"/>
    <p:sldId id="330" r:id="rId15"/>
    <p:sldId id="331" r:id="rId16"/>
    <p:sldId id="329" r:id="rId17"/>
    <p:sldId id="332" r:id="rId18"/>
    <p:sldId id="323" r:id="rId19"/>
    <p:sldId id="311" r:id="rId20"/>
    <p:sldId id="303" r:id="rId21"/>
    <p:sldId id="328" r:id="rId22"/>
    <p:sldId id="327"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4" autoAdjust="0"/>
    <p:restoredTop sz="94434" autoAdjust="0"/>
  </p:normalViewPr>
  <p:slideViewPr>
    <p:cSldViewPr snapToGrid="0">
      <p:cViewPr varScale="1">
        <p:scale>
          <a:sx n="124" d="100"/>
          <a:sy n="124" d="100"/>
        </p:scale>
        <p:origin x="1040"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3/15/22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188007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289677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165094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14</a:t>
            </a:fld>
            <a:endParaRPr lang="en-US" dirty="0"/>
          </a:p>
        </p:txBody>
      </p:sp>
    </p:spTree>
    <p:extLst>
      <p:ext uri="{BB962C8B-B14F-4D97-AF65-F5344CB8AC3E}">
        <p14:creationId xmlns:p14="http://schemas.microsoft.com/office/powerpoint/2010/main" val="1883293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15</a:t>
            </a:fld>
            <a:endParaRPr lang="en-US" dirty="0"/>
          </a:p>
        </p:txBody>
      </p:sp>
    </p:spTree>
    <p:extLst>
      <p:ext uri="{BB962C8B-B14F-4D97-AF65-F5344CB8AC3E}">
        <p14:creationId xmlns:p14="http://schemas.microsoft.com/office/powerpoint/2010/main" val="406338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16</a:t>
            </a:fld>
            <a:endParaRPr lang="en-US" dirty="0"/>
          </a:p>
        </p:txBody>
      </p:sp>
    </p:spTree>
    <p:extLst>
      <p:ext uri="{BB962C8B-B14F-4D97-AF65-F5344CB8AC3E}">
        <p14:creationId xmlns:p14="http://schemas.microsoft.com/office/powerpoint/2010/main" val="111765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17</a:t>
            </a:fld>
            <a:endParaRPr lang="en-US" dirty="0"/>
          </a:p>
        </p:txBody>
      </p:sp>
    </p:spTree>
    <p:extLst>
      <p:ext uri="{BB962C8B-B14F-4D97-AF65-F5344CB8AC3E}">
        <p14:creationId xmlns:p14="http://schemas.microsoft.com/office/powerpoint/2010/main" val="1312864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18</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19</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20</a:t>
            </a:fld>
            <a:endParaRPr lang="en-US" dirty="0"/>
          </a:p>
        </p:txBody>
      </p:sp>
    </p:spTree>
    <p:extLst>
      <p:ext uri="{BB962C8B-B14F-4D97-AF65-F5344CB8AC3E}">
        <p14:creationId xmlns:p14="http://schemas.microsoft.com/office/powerpoint/2010/main" val="295091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419627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21944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7610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3/15/22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3/15/22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3/15/22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3/15/22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3/15/22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3/15/22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3/15/22</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3/15/22</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3/15/22</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3/15/22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3/15/22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3/15/22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8.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degreesymbol.net/" TargetMode="Externa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png"/><Relationship Id="rId21" Type="http://schemas.openxmlformats.org/officeDocument/2006/relationships/image" Target="../media/image42.png"/><Relationship Id="rId7" Type="http://schemas.openxmlformats.org/officeDocument/2006/relationships/image" Target="../media/image6.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notesSlide" Target="../notesSlides/notesSlide19.xml"/><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2.png"/><Relationship Id="rId24" Type="http://schemas.openxmlformats.org/officeDocument/2006/relationships/image" Target="../media/image45.svg"/><Relationship Id="rId5" Type="http://schemas.openxmlformats.org/officeDocument/2006/relationships/image" Target="../media/image4.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9.png"/><Relationship Id="rId19"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5.svg"/><Relationship Id="rId22" Type="http://schemas.openxmlformats.org/officeDocument/2006/relationships/image" Target="../media/image43.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7.tiff"/><Relationship Id="rId5" Type="http://schemas.openxmlformats.org/officeDocument/2006/relationships/image" Target="../media/image5.png"/><Relationship Id="rId10" Type="http://schemas.openxmlformats.org/officeDocument/2006/relationships/image" Target="../media/image46.tiff"/><Relationship Id="rId4" Type="http://schemas.openxmlformats.org/officeDocument/2006/relationships/image" Target="../media/image4.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9.png"/><Relationship Id="rId5" Type="http://schemas.openxmlformats.org/officeDocument/2006/relationships/image" Target="../media/image5.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2.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3.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5.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1585914" y="1091297"/>
            <a:ext cx="8786812" cy="5111401"/>
          </a:xfrm>
          <a:prstGeom prst="rect">
            <a:avLst/>
          </a:prstGeom>
        </p:spPr>
      </p:pic>
      <p:sp>
        <p:nvSpPr>
          <p:cNvPr id="17" name="TextBox 16"/>
          <p:cNvSpPr txBox="1"/>
          <p:nvPr/>
        </p:nvSpPr>
        <p:spPr>
          <a:xfrm>
            <a:off x="232230" y="352871"/>
            <a:ext cx="11698514" cy="584775"/>
          </a:xfrm>
          <a:prstGeom prst="rect">
            <a:avLst/>
          </a:prstGeom>
          <a:noFill/>
        </p:spPr>
        <p:txBody>
          <a:bodyPr wrap="square" rtlCol="0">
            <a:spAutoFit/>
          </a:bodyPr>
          <a:lstStyle/>
          <a:p>
            <a:pPr algn="ctr"/>
            <a:r>
              <a:rPr lang="en-US" sz="3200" b="1" dirty="0">
                <a:solidFill>
                  <a:schemeClr val="accent5">
                    <a:lumMod val="75000"/>
                  </a:schemeClr>
                </a:solidFill>
                <a:latin typeface="Arial Black" panose="020B0A04020102020204" pitchFamily="34" charset="0"/>
              </a:rPr>
              <a:t>WAIU – Experience Luxury At </a:t>
            </a:r>
            <a:r>
              <a:rPr lang="en-US" sz="3200" dirty="0">
                <a:solidFill>
                  <a:schemeClr val="accent5">
                    <a:lumMod val="75000"/>
                  </a:schemeClr>
                </a:solidFill>
                <a:latin typeface="Arial Black" panose="020B0A04020102020204" pitchFamily="34" charset="0"/>
              </a:rPr>
              <a:t>Convenience</a:t>
            </a:r>
            <a:endParaRPr lang="en-US" sz="32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Engagement &amp; Growth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4" name="Picture 3">
            <a:extLst>
              <a:ext uri="{FF2B5EF4-FFF2-40B4-BE49-F238E27FC236}">
                <a16:creationId xmlns:a16="http://schemas.microsoft.com/office/drawing/2014/main" id="{5DEC6918-1491-C74B-AD75-7CA298AECD14}"/>
              </a:ext>
            </a:extLst>
          </p:cNvPr>
          <p:cNvPicPr>
            <a:picLocks noChangeAspect="1"/>
          </p:cNvPicPr>
          <p:nvPr/>
        </p:nvPicPr>
        <p:blipFill>
          <a:blip r:embed="rId11"/>
          <a:stretch>
            <a:fillRect/>
          </a:stretch>
        </p:blipFill>
        <p:spPr>
          <a:xfrm>
            <a:off x="1331786" y="1210612"/>
            <a:ext cx="10368644" cy="3003180"/>
          </a:xfrm>
          <a:prstGeom prst="rect">
            <a:avLst/>
          </a:prstGeom>
        </p:spPr>
      </p:pic>
      <p:sp>
        <p:nvSpPr>
          <p:cNvPr id="5" name="TextBox 4">
            <a:extLst>
              <a:ext uri="{FF2B5EF4-FFF2-40B4-BE49-F238E27FC236}">
                <a16:creationId xmlns:a16="http://schemas.microsoft.com/office/drawing/2014/main" id="{EC92A43C-77C5-3248-94A0-45DE040B8A41}"/>
              </a:ext>
            </a:extLst>
          </p:cNvPr>
          <p:cNvSpPr txBox="1"/>
          <p:nvPr/>
        </p:nvSpPr>
        <p:spPr>
          <a:xfrm>
            <a:off x="1805786" y="1760623"/>
            <a:ext cx="823239" cy="369332"/>
          </a:xfrm>
          <a:prstGeom prst="rect">
            <a:avLst/>
          </a:prstGeom>
          <a:noFill/>
        </p:spPr>
        <p:txBody>
          <a:bodyPr wrap="none" rtlCol="0">
            <a:spAutoFit/>
          </a:bodyPr>
          <a:lstStyle/>
          <a:p>
            <a:r>
              <a:rPr lang="en-US" dirty="0"/>
              <a:t>Attract</a:t>
            </a:r>
          </a:p>
        </p:txBody>
      </p:sp>
      <p:sp>
        <p:nvSpPr>
          <p:cNvPr id="29" name="TextBox 28">
            <a:extLst>
              <a:ext uri="{FF2B5EF4-FFF2-40B4-BE49-F238E27FC236}">
                <a16:creationId xmlns:a16="http://schemas.microsoft.com/office/drawing/2014/main" id="{B54948B6-6F51-A040-A205-E497DE5B7C8C}"/>
              </a:ext>
            </a:extLst>
          </p:cNvPr>
          <p:cNvSpPr txBox="1"/>
          <p:nvPr/>
        </p:nvSpPr>
        <p:spPr>
          <a:xfrm>
            <a:off x="3505646" y="1647703"/>
            <a:ext cx="856517" cy="369332"/>
          </a:xfrm>
          <a:prstGeom prst="rect">
            <a:avLst/>
          </a:prstGeom>
          <a:noFill/>
        </p:spPr>
        <p:txBody>
          <a:bodyPr wrap="none" rtlCol="0">
            <a:spAutoFit/>
          </a:bodyPr>
          <a:lstStyle/>
          <a:p>
            <a:r>
              <a:rPr lang="en-US" dirty="0"/>
              <a:t>Engage</a:t>
            </a:r>
          </a:p>
        </p:txBody>
      </p:sp>
      <p:sp>
        <p:nvSpPr>
          <p:cNvPr id="30" name="TextBox 29">
            <a:extLst>
              <a:ext uri="{FF2B5EF4-FFF2-40B4-BE49-F238E27FC236}">
                <a16:creationId xmlns:a16="http://schemas.microsoft.com/office/drawing/2014/main" id="{2683CF37-5B7B-D14D-9248-BBB6EFD86A8E}"/>
              </a:ext>
            </a:extLst>
          </p:cNvPr>
          <p:cNvSpPr txBox="1"/>
          <p:nvPr/>
        </p:nvSpPr>
        <p:spPr>
          <a:xfrm>
            <a:off x="5271069" y="1463037"/>
            <a:ext cx="842282" cy="369332"/>
          </a:xfrm>
          <a:prstGeom prst="rect">
            <a:avLst/>
          </a:prstGeom>
          <a:noFill/>
        </p:spPr>
        <p:txBody>
          <a:bodyPr wrap="none" rtlCol="0">
            <a:spAutoFit/>
          </a:bodyPr>
          <a:lstStyle/>
          <a:p>
            <a:r>
              <a:rPr lang="en-US" dirty="0"/>
              <a:t>Deploy</a:t>
            </a:r>
          </a:p>
        </p:txBody>
      </p:sp>
      <p:sp>
        <p:nvSpPr>
          <p:cNvPr id="31" name="TextBox 30">
            <a:extLst>
              <a:ext uri="{FF2B5EF4-FFF2-40B4-BE49-F238E27FC236}">
                <a16:creationId xmlns:a16="http://schemas.microsoft.com/office/drawing/2014/main" id="{6E3E2DB9-06A7-6D4F-9512-CF1BD4782085}"/>
              </a:ext>
            </a:extLst>
          </p:cNvPr>
          <p:cNvSpPr txBox="1"/>
          <p:nvPr/>
        </p:nvSpPr>
        <p:spPr>
          <a:xfrm>
            <a:off x="7004207" y="1294597"/>
            <a:ext cx="779316" cy="369332"/>
          </a:xfrm>
          <a:prstGeom prst="rect">
            <a:avLst/>
          </a:prstGeom>
          <a:noFill/>
        </p:spPr>
        <p:txBody>
          <a:bodyPr wrap="none" rtlCol="0">
            <a:spAutoFit/>
          </a:bodyPr>
          <a:lstStyle/>
          <a:p>
            <a:r>
              <a:rPr lang="en-US" dirty="0"/>
              <a:t>Retain</a:t>
            </a:r>
          </a:p>
        </p:txBody>
      </p:sp>
      <p:sp>
        <p:nvSpPr>
          <p:cNvPr id="32" name="TextBox 31">
            <a:extLst>
              <a:ext uri="{FF2B5EF4-FFF2-40B4-BE49-F238E27FC236}">
                <a16:creationId xmlns:a16="http://schemas.microsoft.com/office/drawing/2014/main" id="{D55B308B-CBE5-A74F-8520-EB186065D9FA}"/>
              </a:ext>
            </a:extLst>
          </p:cNvPr>
          <p:cNvSpPr txBox="1"/>
          <p:nvPr/>
        </p:nvSpPr>
        <p:spPr>
          <a:xfrm>
            <a:off x="8697209" y="1109931"/>
            <a:ext cx="693010" cy="369332"/>
          </a:xfrm>
          <a:prstGeom prst="rect">
            <a:avLst/>
          </a:prstGeom>
          <a:noFill/>
        </p:spPr>
        <p:txBody>
          <a:bodyPr wrap="none" rtlCol="0">
            <a:spAutoFit/>
          </a:bodyPr>
          <a:lstStyle/>
          <a:p>
            <a:r>
              <a:rPr lang="en-US" dirty="0"/>
              <a:t>Grow</a:t>
            </a:r>
          </a:p>
        </p:txBody>
      </p:sp>
      <p:sp>
        <p:nvSpPr>
          <p:cNvPr id="33" name="TextBox 32">
            <a:extLst>
              <a:ext uri="{FF2B5EF4-FFF2-40B4-BE49-F238E27FC236}">
                <a16:creationId xmlns:a16="http://schemas.microsoft.com/office/drawing/2014/main" id="{1978CEF4-0863-954B-8C54-9E5B2B3AC062}"/>
              </a:ext>
            </a:extLst>
          </p:cNvPr>
          <p:cNvSpPr txBox="1"/>
          <p:nvPr/>
        </p:nvSpPr>
        <p:spPr>
          <a:xfrm>
            <a:off x="10364889" y="967493"/>
            <a:ext cx="711798" cy="369332"/>
          </a:xfrm>
          <a:prstGeom prst="rect">
            <a:avLst/>
          </a:prstGeom>
          <a:noFill/>
        </p:spPr>
        <p:txBody>
          <a:bodyPr wrap="none" rtlCol="0">
            <a:spAutoFit/>
          </a:bodyPr>
          <a:lstStyle/>
          <a:p>
            <a:r>
              <a:rPr lang="en-US" dirty="0"/>
              <a:t>Surge</a:t>
            </a:r>
          </a:p>
        </p:txBody>
      </p:sp>
      <p:sp>
        <p:nvSpPr>
          <p:cNvPr id="7" name="TextBox 6">
            <a:extLst>
              <a:ext uri="{FF2B5EF4-FFF2-40B4-BE49-F238E27FC236}">
                <a16:creationId xmlns:a16="http://schemas.microsoft.com/office/drawing/2014/main" id="{450C8389-98AF-E54C-B26E-5C558BC7F061}"/>
              </a:ext>
            </a:extLst>
          </p:cNvPr>
          <p:cNvSpPr txBox="1"/>
          <p:nvPr/>
        </p:nvSpPr>
        <p:spPr>
          <a:xfrm>
            <a:off x="1095215" y="4348963"/>
            <a:ext cx="2087007" cy="2062103"/>
          </a:xfrm>
          <a:prstGeom prst="rect">
            <a:avLst/>
          </a:prstGeom>
          <a:noFill/>
        </p:spPr>
        <p:txBody>
          <a:bodyPr wrap="square" rtlCol="0">
            <a:spAutoFit/>
          </a:bodyPr>
          <a:lstStyle/>
          <a:p>
            <a:pPr marL="105750" indent="-105750">
              <a:buFont typeface="Arial" panose="020B0604020202020204" pitchFamily="34" charset="0"/>
              <a:buChar char="•"/>
            </a:pPr>
            <a:r>
              <a:rPr lang="en-US" sz="1600" dirty="0"/>
              <a:t>Relate</a:t>
            </a:r>
          </a:p>
          <a:p>
            <a:pPr marL="105750" indent="-105750">
              <a:buFont typeface="Arial" panose="020B0604020202020204" pitchFamily="34" charset="0"/>
              <a:buChar char="•"/>
            </a:pPr>
            <a:r>
              <a:rPr lang="en-US" sz="1600" dirty="0"/>
              <a:t>Identify Key Concerns</a:t>
            </a:r>
          </a:p>
          <a:p>
            <a:pPr marL="105750" indent="-105750">
              <a:buFont typeface="Arial" panose="020B0604020202020204" pitchFamily="34" charset="0"/>
              <a:buChar char="•"/>
            </a:pPr>
            <a:r>
              <a:rPr lang="en-US" sz="1600" dirty="0"/>
              <a:t>Show Importance</a:t>
            </a:r>
          </a:p>
          <a:p>
            <a:pPr marL="105750" indent="-105750">
              <a:buFont typeface="Arial" panose="020B0604020202020204" pitchFamily="34" charset="0"/>
              <a:buChar char="•"/>
            </a:pPr>
            <a:r>
              <a:rPr lang="en-US" sz="1600" dirty="0"/>
              <a:t>Reflect Passion</a:t>
            </a:r>
          </a:p>
          <a:p>
            <a:pPr marL="105750" indent="-105750">
              <a:buFont typeface="Arial" panose="020B0604020202020204" pitchFamily="34" charset="0"/>
              <a:buChar char="•"/>
            </a:pPr>
            <a:r>
              <a:rPr lang="en-US" sz="1600" dirty="0"/>
              <a:t>Media Interaction </a:t>
            </a:r>
          </a:p>
          <a:p>
            <a:pPr marL="105750" indent="-105750">
              <a:buFont typeface="Arial" panose="020B0604020202020204" pitchFamily="34" charset="0"/>
              <a:buChar char="•"/>
            </a:pPr>
            <a:r>
              <a:rPr lang="en-US" sz="1600" dirty="0"/>
              <a:t>Uncover Strategy</a:t>
            </a:r>
          </a:p>
          <a:p>
            <a:pPr marL="105750" indent="-105750">
              <a:buFont typeface="Arial" panose="020B0604020202020204" pitchFamily="34" charset="0"/>
              <a:buChar char="•"/>
            </a:pPr>
            <a:r>
              <a:rPr lang="en-US" sz="1600" dirty="0"/>
              <a:t>Unveil Edge</a:t>
            </a:r>
          </a:p>
          <a:p>
            <a:pPr marL="105750" indent="-105750">
              <a:buFont typeface="Arial" panose="020B0604020202020204" pitchFamily="34" charset="0"/>
              <a:buChar char="•"/>
            </a:pPr>
            <a:r>
              <a:rPr lang="en-US" sz="1600" dirty="0"/>
              <a:t>Compare results</a:t>
            </a:r>
          </a:p>
        </p:txBody>
      </p:sp>
      <p:sp>
        <p:nvSpPr>
          <p:cNvPr id="39" name="TextBox 38">
            <a:extLst>
              <a:ext uri="{FF2B5EF4-FFF2-40B4-BE49-F238E27FC236}">
                <a16:creationId xmlns:a16="http://schemas.microsoft.com/office/drawing/2014/main" id="{2348AC5F-EAB3-3546-B62B-E159604304C4}"/>
              </a:ext>
            </a:extLst>
          </p:cNvPr>
          <p:cNvSpPr txBox="1"/>
          <p:nvPr/>
        </p:nvSpPr>
        <p:spPr>
          <a:xfrm>
            <a:off x="3228077" y="4348963"/>
            <a:ext cx="1723358"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Events</a:t>
            </a:r>
          </a:p>
          <a:p>
            <a:pPr marL="105750" indent="-105750">
              <a:buFont typeface="Arial" panose="020B0604020202020204" pitchFamily="34" charset="0"/>
              <a:buChar char="•"/>
            </a:pPr>
            <a:r>
              <a:rPr lang="en-US" sz="1600" dirty="0"/>
              <a:t>Interaction</a:t>
            </a:r>
          </a:p>
          <a:p>
            <a:pPr marL="105750" indent="-105750">
              <a:buFont typeface="Arial" panose="020B0604020202020204" pitchFamily="34" charset="0"/>
              <a:buChar char="•"/>
            </a:pPr>
            <a:r>
              <a:rPr lang="en-US" sz="1600" dirty="0"/>
              <a:t>Awards</a:t>
            </a:r>
          </a:p>
          <a:p>
            <a:pPr marL="105750" indent="-105750">
              <a:buFont typeface="Arial" panose="020B0604020202020204" pitchFamily="34" charset="0"/>
              <a:buChar char="•"/>
            </a:pPr>
            <a:r>
              <a:rPr lang="en-US" sz="1600" dirty="0"/>
              <a:t>Felicitation</a:t>
            </a:r>
          </a:p>
          <a:p>
            <a:pPr marL="105750" indent="-105750">
              <a:buFont typeface="Arial" panose="020B0604020202020204" pitchFamily="34" charset="0"/>
              <a:buChar char="•"/>
            </a:pPr>
            <a:r>
              <a:rPr lang="en-US" sz="1600" dirty="0"/>
              <a:t>Awareness</a:t>
            </a:r>
          </a:p>
          <a:p>
            <a:pPr marL="105750" indent="-105750">
              <a:buFont typeface="Arial" panose="020B0604020202020204" pitchFamily="34" charset="0"/>
              <a:buChar char="•"/>
            </a:pPr>
            <a:r>
              <a:rPr lang="en-US" sz="1600" dirty="0"/>
              <a:t>Collaboration</a:t>
            </a:r>
          </a:p>
          <a:p>
            <a:pPr marL="105750" indent="-105750">
              <a:buFont typeface="Arial" panose="020B0604020202020204" pitchFamily="34" charset="0"/>
              <a:buChar char="•"/>
            </a:pPr>
            <a:r>
              <a:rPr lang="en-US" sz="1600" dirty="0"/>
              <a:t>Customer Care</a:t>
            </a:r>
          </a:p>
        </p:txBody>
      </p:sp>
      <p:sp>
        <p:nvSpPr>
          <p:cNvPr id="40" name="TextBox 39">
            <a:extLst>
              <a:ext uri="{FF2B5EF4-FFF2-40B4-BE49-F238E27FC236}">
                <a16:creationId xmlns:a16="http://schemas.microsoft.com/office/drawing/2014/main" id="{17499BD3-D74B-CD45-98A0-8A5355E31EE8}"/>
              </a:ext>
            </a:extLst>
          </p:cNvPr>
          <p:cNvSpPr txBox="1"/>
          <p:nvPr/>
        </p:nvSpPr>
        <p:spPr>
          <a:xfrm>
            <a:off x="4864229" y="4386192"/>
            <a:ext cx="1637871" cy="1815882"/>
          </a:xfrm>
          <a:prstGeom prst="rect">
            <a:avLst/>
          </a:prstGeom>
          <a:noFill/>
        </p:spPr>
        <p:txBody>
          <a:bodyPr wrap="square" rtlCol="0">
            <a:spAutoFit/>
          </a:bodyPr>
          <a:lstStyle/>
          <a:p>
            <a:pPr marL="104400" indent="-104400">
              <a:buFont typeface="Arial" panose="020B0604020202020204" pitchFamily="34" charset="0"/>
              <a:buChar char="•"/>
            </a:pPr>
            <a:r>
              <a:rPr lang="en-US" sz="1600" dirty="0"/>
              <a:t>Clique Pilot </a:t>
            </a:r>
          </a:p>
          <a:p>
            <a:pPr marL="104400" indent="-104400">
              <a:buFont typeface="Arial" panose="020B0604020202020204" pitchFamily="34" charset="0"/>
              <a:buChar char="•"/>
            </a:pPr>
            <a:r>
              <a:rPr lang="en-US" sz="1600" dirty="0"/>
              <a:t>POC / Beta</a:t>
            </a:r>
          </a:p>
          <a:p>
            <a:pPr marL="104400" indent="-104400">
              <a:buFont typeface="Arial" panose="020B0604020202020204" pitchFamily="34" charset="0"/>
              <a:buChar char="•"/>
            </a:pPr>
            <a:r>
              <a:rPr lang="en-US" sz="1600" b="1" dirty="0">
                <a:solidFill>
                  <a:srgbClr val="00B050"/>
                </a:solidFill>
              </a:rPr>
              <a:t>Clique Launch</a:t>
            </a:r>
          </a:p>
          <a:p>
            <a:pPr marL="104400" indent="-104400">
              <a:buFont typeface="Arial" panose="020B0604020202020204" pitchFamily="34" charset="0"/>
              <a:buChar char="•"/>
            </a:pPr>
            <a:r>
              <a:rPr lang="en-US" sz="1600" dirty="0"/>
              <a:t>Full Service</a:t>
            </a:r>
          </a:p>
          <a:p>
            <a:pPr marL="104400" indent="-104400">
              <a:buFont typeface="Arial" panose="020B0604020202020204" pitchFamily="34" charset="0"/>
              <a:buChar char="•"/>
            </a:pPr>
            <a:r>
              <a:rPr lang="en-US" sz="1600" dirty="0"/>
              <a:t>Governance</a:t>
            </a:r>
          </a:p>
          <a:p>
            <a:pPr marL="104400" indent="-104400">
              <a:buFont typeface="Arial" panose="020B0604020202020204" pitchFamily="34" charset="0"/>
              <a:buChar char="•"/>
            </a:pPr>
            <a:r>
              <a:rPr lang="en-US" sz="1600" dirty="0"/>
              <a:t>Value Adds</a:t>
            </a:r>
          </a:p>
          <a:p>
            <a:pPr marL="104400" indent="-104400">
              <a:buFont typeface="Arial" panose="020B0604020202020204" pitchFamily="34" charset="0"/>
              <a:buChar char="•"/>
            </a:pPr>
            <a:r>
              <a:rPr lang="en-US" sz="1600" dirty="0"/>
              <a:t>Ease of Business</a:t>
            </a:r>
          </a:p>
        </p:txBody>
      </p:sp>
      <p:sp>
        <p:nvSpPr>
          <p:cNvPr id="41" name="TextBox 40">
            <a:extLst>
              <a:ext uri="{FF2B5EF4-FFF2-40B4-BE49-F238E27FC236}">
                <a16:creationId xmlns:a16="http://schemas.microsoft.com/office/drawing/2014/main" id="{8B4959C8-D9E3-5D41-9378-F3737D180007}"/>
              </a:ext>
            </a:extLst>
          </p:cNvPr>
          <p:cNvSpPr txBox="1"/>
          <p:nvPr/>
        </p:nvSpPr>
        <p:spPr>
          <a:xfrm>
            <a:off x="6374285" y="4348963"/>
            <a:ext cx="2005319"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Business Boost</a:t>
            </a:r>
          </a:p>
          <a:p>
            <a:pPr marL="105750" indent="-105750">
              <a:buFont typeface="Arial" panose="020B0604020202020204" pitchFamily="34" charset="0"/>
              <a:buChar char="•"/>
            </a:pPr>
            <a:r>
              <a:rPr lang="en-US" sz="1600" dirty="0"/>
              <a:t>Referrals</a:t>
            </a:r>
          </a:p>
          <a:p>
            <a:pPr marL="105750" indent="-105750">
              <a:buFont typeface="Arial" panose="020B0604020202020204" pitchFamily="34" charset="0"/>
              <a:buChar char="•"/>
            </a:pPr>
            <a:r>
              <a:rPr lang="en-US" sz="1600" dirty="0"/>
              <a:t>Engagement</a:t>
            </a:r>
          </a:p>
          <a:p>
            <a:pPr marL="105750" indent="-105750">
              <a:buFont typeface="Arial" panose="020B0604020202020204" pitchFamily="34" charset="0"/>
              <a:buChar char="•"/>
            </a:pPr>
            <a:r>
              <a:rPr lang="en-US" sz="1600" dirty="0"/>
              <a:t>Statistics &amp; Analytics</a:t>
            </a:r>
          </a:p>
          <a:p>
            <a:pPr marL="105750" indent="-105750">
              <a:buFont typeface="Arial" panose="020B0604020202020204" pitchFamily="34" charset="0"/>
              <a:buChar char="•"/>
            </a:pPr>
            <a:r>
              <a:rPr lang="en-US" sz="1600" dirty="0"/>
              <a:t>Product Placement</a:t>
            </a:r>
          </a:p>
          <a:p>
            <a:pPr marL="105750" indent="-105750">
              <a:buFont typeface="Arial" panose="020B0604020202020204" pitchFamily="34" charset="0"/>
              <a:buChar char="•"/>
            </a:pPr>
            <a:r>
              <a:rPr lang="en-US" sz="1600" dirty="0"/>
              <a:t>Features services</a:t>
            </a:r>
          </a:p>
          <a:p>
            <a:pPr marL="105750" indent="-105750">
              <a:buFont typeface="Arial" panose="020B0604020202020204" pitchFamily="34" charset="0"/>
              <a:buChar char="•"/>
            </a:pPr>
            <a:endParaRPr lang="en-US" sz="1600" dirty="0"/>
          </a:p>
        </p:txBody>
      </p:sp>
      <p:sp>
        <p:nvSpPr>
          <p:cNvPr id="42" name="TextBox 41">
            <a:extLst>
              <a:ext uri="{FF2B5EF4-FFF2-40B4-BE49-F238E27FC236}">
                <a16:creationId xmlns:a16="http://schemas.microsoft.com/office/drawing/2014/main" id="{563B6ED8-F7E3-944B-B17B-B7250D13067E}"/>
              </a:ext>
            </a:extLst>
          </p:cNvPr>
          <p:cNvSpPr txBox="1"/>
          <p:nvPr/>
        </p:nvSpPr>
        <p:spPr>
          <a:xfrm>
            <a:off x="8312698" y="4348963"/>
            <a:ext cx="1637871" cy="2308324"/>
          </a:xfrm>
          <a:prstGeom prst="rect">
            <a:avLst/>
          </a:prstGeom>
          <a:noFill/>
        </p:spPr>
        <p:txBody>
          <a:bodyPr wrap="square" rtlCol="0">
            <a:spAutoFit/>
          </a:bodyPr>
          <a:lstStyle/>
          <a:p>
            <a:pPr marL="105750" indent="-105750">
              <a:buFont typeface="Arial" panose="020B0604020202020204" pitchFamily="34" charset="0"/>
              <a:buChar char="•"/>
            </a:pPr>
            <a:r>
              <a:rPr lang="en-US" sz="1600" dirty="0"/>
              <a:t>Volume Boost</a:t>
            </a:r>
          </a:p>
          <a:p>
            <a:pPr marL="105750" indent="-105750">
              <a:buFont typeface="Arial" panose="020B0604020202020204" pitchFamily="34" charset="0"/>
              <a:buChar char="•"/>
            </a:pPr>
            <a:r>
              <a:rPr lang="en-US" sz="1600" dirty="0"/>
              <a:t>Upselling</a:t>
            </a:r>
          </a:p>
          <a:p>
            <a:pPr marL="105750" indent="-105750">
              <a:buFont typeface="Arial" panose="020B0604020202020204" pitchFamily="34" charset="0"/>
              <a:buChar char="•"/>
            </a:pPr>
            <a:r>
              <a:rPr lang="en-US" sz="1600" dirty="0"/>
              <a:t>Cross Move</a:t>
            </a:r>
          </a:p>
          <a:p>
            <a:pPr marL="105750" indent="-105750">
              <a:buFont typeface="Arial" panose="020B0604020202020204" pitchFamily="34" charset="0"/>
              <a:buChar char="•"/>
            </a:pPr>
            <a:r>
              <a:rPr lang="en-US" sz="1600" dirty="0"/>
              <a:t>Up-cycling</a:t>
            </a:r>
          </a:p>
          <a:p>
            <a:pPr marL="105750" indent="-105750">
              <a:buFont typeface="Arial" panose="020B0604020202020204" pitchFamily="34" charset="0"/>
              <a:buChar char="•"/>
            </a:pPr>
            <a:r>
              <a:rPr lang="en-US" sz="1600" dirty="0"/>
              <a:t>Dynamic Pricing</a:t>
            </a:r>
          </a:p>
          <a:p>
            <a:pPr marL="105750" indent="-105750">
              <a:buFont typeface="Arial" panose="020B0604020202020204" pitchFamily="34" charset="0"/>
              <a:buChar char="•"/>
            </a:pPr>
            <a:r>
              <a:rPr lang="en-US" sz="1600" dirty="0"/>
              <a:t>Scoring / Rating</a:t>
            </a:r>
          </a:p>
          <a:p>
            <a:pPr marL="105750" indent="-105750">
              <a:buFont typeface="Arial" panose="020B0604020202020204" pitchFamily="34" charset="0"/>
              <a:buChar char="•"/>
            </a:pPr>
            <a:r>
              <a:rPr lang="en-US" sz="1600" dirty="0"/>
              <a:t>Feedback</a:t>
            </a:r>
          </a:p>
          <a:p>
            <a:pPr marL="105750" indent="-105750">
              <a:buFont typeface="Arial" panose="020B0604020202020204" pitchFamily="34" charset="0"/>
              <a:buChar char="•"/>
            </a:pPr>
            <a:endParaRPr lang="en-US" sz="1600" dirty="0"/>
          </a:p>
          <a:p>
            <a:pPr marL="105750" indent="-105750">
              <a:buFont typeface="Arial" panose="020B0604020202020204" pitchFamily="34" charset="0"/>
              <a:buChar char="•"/>
            </a:pPr>
            <a:endParaRPr lang="en-US" sz="1600" dirty="0"/>
          </a:p>
        </p:txBody>
      </p:sp>
      <p:sp>
        <p:nvSpPr>
          <p:cNvPr id="43" name="TextBox 42">
            <a:extLst>
              <a:ext uri="{FF2B5EF4-FFF2-40B4-BE49-F238E27FC236}">
                <a16:creationId xmlns:a16="http://schemas.microsoft.com/office/drawing/2014/main" id="{D7D4D2AF-DBE7-BB4A-9E94-B7A367E8445F}"/>
              </a:ext>
            </a:extLst>
          </p:cNvPr>
          <p:cNvSpPr txBox="1"/>
          <p:nvPr/>
        </p:nvSpPr>
        <p:spPr>
          <a:xfrm>
            <a:off x="10147529" y="4363890"/>
            <a:ext cx="1637871" cy="2062103"/>
          </a:xfrm>
          <a:prstGeom prst="rect">
            <a:avLst/>
          </a:prstGeom>
          <a:noFill/>
        </p:spPr>
        <p:txBody>
          <a:bodyPr wrap="square" rtlCol="0">
            <a:spAutoFit/>
          </a:bodyPr>
          <a:lstStyle/>
          <a:p>
            <a:pPr marL="105750" indent="-105750">
              <a:buFont typeface="Arial" panose="020B0604020202020204" pitchFamily="34" charset="0"/>
              <a:buChar char="•"/>
            </a:pPr>
            <a:r>
              <a:rPr lang="en-US" sz="1600" b="1" dirty="0">
                <a:solidFill>
                  <a:srgbClr val="00B050"/>
                </a:solidFill>
              </a:rPr>
              <a:t>WAIU Launch</a:t>
            </a:r>
          </a:p>
          <a:p>
            <a:pPr marL="105750" indent="-105750">
              <a:buFont typeface="Arial" panose="020B0604020202020204" pitchFamily="34" charset="0"/>
              <a:buChar char="•"/>
            </a:pPr>
            <a:r>
              <a:rPr lang="en-US" sz="1600" dirty="0"/>
              <a:t>Added Products</a:t>
            </a:r>
          </a:p>
          <a:p>
            <a:pPr marL="105750" indent="-105750">
              <a:buFont typeface="Arial" panose="020B0604020202020204" pitchFamily="34" charset="0"/>
              <a:buChar char="•"/>
            </a:pPr>
            <a:r>
              <a:rPr lang="en-US" sz="1600" dirty="0"/>
              <a:t>Promote</a:t>
            </a:r>
          </a:p>
          <a:p>
            <a:pPr marL="105750" indent="-105750">
              <a:buFont typeface="Arial" panose="020B0604020202020204" pitchFamily="34" charset="0"/>
              <a:buChar char="•"/>
            </a:pPr>
            <a:r>
              <a:rPr lang="en-US" sz="1600" dirty="0"/>
              <a:t>Memberships</a:t>
            </a:r>
          </a:p>
          <a:p>
            <a:pPr marL="105750" indent="-105750">
              <a:buFont typeface="Arial" panose="020B0604020202020204" pitchFamily="34" charset="0"/>
              <a:buChar char="•"/>
            </a:pPr>
            <a:r>
              <a:rPr lang="en-US" sz="1600" dirty="0"/>
              <a:t>Customer engagement</a:t>
            </a:r>
          </a:p>
          <a:p>
            <a:pPr marL="105750" indent="-105750">
              <a:buFont typeface="Arial" panose="020B0604020202020204" pitchFamily="34" charset="0"/>
              <a:buChar char="•"/>
            </a:pPr>
            <a:r>
              <a:rPr lang="en-US" sz="1600" dirty="0"/>
              <a:t>Logistics</a:t>
            </a:r>
          </a:p>
          <a:p>
            <a:pPr marL="105750" indent="-105750">
              <a:buFont typeface="Arial" panose="020B0604020202020204" pitchFamily="34" charset="0"/>
              <a:buChar char="•"/>
            </a:pPr>
            <a:r>
              <a:rPr lang="en-US" sz="1600" dirty="0"/>
              <a:t>Governance</a:t>
            </a:r>
          </a:p>
        </p:txBody>
      </p:sp>
    </p:spTree>
    <p:extLst>
      <p:ext uri="{BB962C8B-B14F-4D97-AF65-F5344CB8AC3E}">
        <p14:creationId xmlns:p14="http://schemas.microsoft.com/office/powerpoint/2010/main" val="27872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11</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169551"/>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 </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806368" y="4164848"/>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379555" y="4056921"/>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3998270" y="5592921"/>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12</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5293"/>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a:t>
            </a:r>
            <a:r>
              <a:rPr lang="en-IN" sz="2700" b="1" dirty="0">
                <a:solidFill>
                  <a:srgbClr val="002060"/>
                </a:solidFill>
                <a:latin typeface="Arial Black" panose="020B0A04020102020204" pitchFamily="34" charset="0"/>
                <a:hlinkClick r:id="rId11">
                  <a:extLst>
                    <a:ext uri="{A12FA001-AC4F-418D-AE19-62706E023703}">
                      <ahyp:hlinkClr xmlns:ahyp="http://schemas.microsoft.com/office/drawing/2018/hyperlinkcolor" val="tx"/>
                    </a:ext>
                  </a:extLst>
                </a:hlinkClick>
              </a:rPr>
              <a:t>360° Benefits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565289"/>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13</a:t>
            </a:fld>
            <a:endParaRPr lang="en-US" dirty="0"/>
          </a:p>
        </p:txBody>
      </p:sp>
      <p:graphicFrame>
        <p:nvGraphicFramePr>
          <p:cNvPr id="3" name="Table 3">
            <a:extLst>
              <a:ext uri="{FF2B5EF4-FFF2-40B4-BE49-F238E27FC236}">
                <a16:creationId xmlns:a16="http://schemas.microsoft.com/office/drawing/2014/main" id="{7EA834D7-A2EF-6A46-ABBA-0D5B827D974F}"/>
              </a:ext>
            </a:extLst>
          </p:cNvPr>
          <p:cNvGraphicFramePr>
            <a:graphicFrameLocks noGrp="1"/>
          </p:cNvGraphicFramePr>
          <p:nvPr>
            <p:extLst>
              <p:ext uri="{D42A27DB-BD31-4B8C-83A1-F6EECF244321}">
                <p14:modId xmlns:p14="http://schemas.microsoft.com/office/powerpoint/2010/main" val="3443840957"/>
              </p:ext>
            </p:extLst>
          </p:nvPr>
        </p:nvGraphicFramePr>
        <p:xfrm>
          <a:off x="2356141" y="1153035"/>
          <a:ext cx="9334743" cy="2371710"/>
        </p:xfrm>
        <a:graphic>
          <a:graphicData uri="http://schemas.openxmlformats.org/drawingml/2006/table">
            <a:tbl>
              <a:tblPr firstRow="1" bandRow="1">
                <a:tableStyleId>{21E4AEA4-8DFA-4A89-87EB-49C32662AFE0}</a:tableStyleId>
              </a:tblPr>
              <a:tblGrid>
                <a:gridCol w="3208318">
                  <a:extLst>
                    <a:ext uri="{9D8B030D-6E8A-4147-A177-3AD203B41FA5}">
                      <a16:colId xmlns:a16="http://schemas.microsoft.com/office/drawing/2014/main" val="2410251688"/>
                    </a:ext>
                  </a:extLst>
                </a:gridCol>
                <a:gridCol w="3155795">
                  <a:extLst>
                    <a:ext uri="{9D8B030D-6E8A-4147-A177-3AD203B41FA5}">
                      <a16:colId xmlns:a16="http://schemas.microsoft.com/office/drawing/2014/main" val="3548269709"/>
                    </a:ext>
                  </a:extLst>
                </a:gridCol>
                <a:gridCol w="2970630">
                  <a:extLst>
                    <a:ext uri="{9D8B030D-6E8A-4147-A177-3AD203B41FA5}">
                      <a16:colId xmlns:a16="http://schemas.microsoft.com/office/drawing/2014/main" val="764572299"/>
                    </a:ext>
                  </a:extLst>
                </a:gridCol>
              </a:tblGrid>
              <a:tr h="474342">
                <a:tc>
                  <a:txBody>
                    <a:bodyPr/>
                    <a:lstStyle/>
                    <a:p>
                      <a:r>
                        <a:rPr lang="en-US" dirty="0">
                          <a:solidFill>
                            <a:schemeClr val="tx1">
                              <a:lumMod val="95000"/>
                              <a:lumOff val="5000"/>
                            </a:schemeClr>
                          </a:solidFill>
                        </a:rPr>
                        <a:t>Consumers</a:t>
                      </a:r>
                    </a:p>
                  </a:txBody>
                  <a:tcPr/>
                </a:tc>
                <a:tc>
                  <a:txBody>
                    <a:bodyPr/>
                    <a:lstStyle/>
                    <a:p>
                      <a:r>
                        <a:rPr lang="en-US" dirty="0">
                          <a:solidFill>
                            <a:schemeClr val="tx1">
                              <a:lumMod val="95000"/>
                              <a:lumOff val="5000"/>
                            </a:schemeClr>
                          </a:solidFill>
                        </a:rPr>
                        <a:t>Restaurants</a:t>
                      </a:r>
                    </a:p>
                  </a:txBody>
                  <a:tcPr/>
                </a:tc>
                <a:tc>
                  <a:txBody>
                    <a:bodyPr/>
                    <a:lstStyle/>
                    <a:p>
                      <a:r>
                        <a:rPr lang="en-US" dirty="0">
                          <a:solidFill>
                            <a:schemeClr val="tx1">
                              <a:lumMod val="95000"/>
                              <a:lumOff val="5000"/>
                            </a:schemeClr>
                          </a:solidFill>
                        </a:rPr>
                        <a:t> MFI-NBFC</a:t>
                      </a:r>
                    </a:p>
                  </a:txBody>
                  <a:tcPr/>
                </a:tc>
                <a:extLst>
                  <a:ext uri="{0D108BD9-81ED-4DB2-BD59-A6C34878D82A}">
                    <a16:rowId xmlns:a16="http://schemas.microsoft.com/office/drawing/2014/main" val="3204050849"/>
                  </a:ext>
                </a:extLst>
              </a:tr>
              <a:tr h="474342">
                <a:tc>
                  <a:txBody>
                    <a:bodyPr/>
                    <a:lstStyle/>
                    <a:p>
                      <a:r>
                        <a:rPr lang="en-US" dirty="0"/>
                        <a:t>Increase in spend potential</a:t>
                      </a:r>
                    </a:p>
                  </a:txBody>
                  <a:tcPr/>
                </a:tc>
                <a:tc>
                  <a:txBody>
                    <a:bodyPr/>
                    <a:lstStyle/>
                    <a:p>
                      <a:r>
                        <a:rPr lang="en-US" dirty="0"/>
                        <a:t>Increased sales</a:t>
                      </a:r>
                    </a:p>
                  </a:txBody>
                  <a:tcPr/>
                </a:tc>
                <a:tc>
                  <a:txBody>
                    <a:bodyPr/>
                    <a:lstStyle/>
                    <a:p>
                      <a:r>
                        <a:rPr lang="en-US" dirty="0"/>
                        <a:t>New customers</a:t>
                      </a:r>
                    </a:p>
                  </a:txBody>
                  <a:tcPr/>
                </a:tc>
                <a:extLst>
                  <a:ext uri="{0D108BD9-81ED-4DB2-BD59-A6C34878D82A}">
                    <a16:rowId xmlns:a16="http://schemas.microsoft.com/office/drawing/2014/main" val="4100940641"/>
                  </a:ext>
                </a:extLst>
              </a:tr>
              <a:tr h="474342">
                <a:tc>
                  <a:txBody>
                    <a:bodyPr/>
                    <a:lstStyle/>
                    <a:p>
                      <a:r>
                        <a:rPr lang="en-US" dirty="0"/>
                        <a:t>Bio-authorization to reduce risks</a:t>
                      </a:r>
                    </a:p>
                  </a:txBody>
                  <a:tcPr/>
                </a:tc>
                <a:tc>
                  <a:txBody>
                    <a:bodyPr/>
                    <a:lstStyle/>
                    <a:p>
                      <a:r>
                        <a:rPr lang="en-US" dirty="0"/>
                        <a:t>Higher ticket size</a:t>
                      </a:r>
                    </a:p>
                  </a:txBody>
                  <a:tcPr/>
                </a:tc>
                <a:tc>
                  <a:txBody>
                    <a:bodyPr/>
                    <a:lstStyle/>
                    <a:p>
                      <a:r>
                        <a:rPr lang="en-US" dirty="0"/>
                        <a:t>Increased presence</a:t>
                      </a:r>
                    </a:p>
                  </a:txBody>
                  <a:tcPr/>
                </a:tc>
                <a:extLst>
                  <a:ext uri="{0D108BD9-81ED-4DB2-BD59-A6C34878D82A}">
                    <a16:rowId xmlns:a16="http://schemas.microsoft.com/office/drawing/2014/main" val="2154588712"/>
                  </a:ext>
                </a:extLst>
              </a:tr>
              <a:tr h="474342">
                <a:tc>
                  <a:txBody>
                    <a:bodyPr/>
                    <a:lstStyle/>
                    <a:p>
                      <a:r>
                        <a:rPr lang="en-US" dirty="0"/>
                        <a:t>No joining or renewal fees</a:t>
                      </a:r>
                    </a:p>
                  </a:txBody>
                  <a:tcPr/>
                </a:tc>
                <a:tc>
                  <a:txBody>
                    <a:bodyPr/>
                    <a:lstStyle/>
                    <a:p>
                      <a:r>
                        <a:rPr lang="en-US" dirty="0"/>
                        <a:t>New feature to offer</a:t>
                      </a:r>
                    </a:p>
                  </a:txBody>
                  <a:tcPr/>
                </a:tc>
                <a:tc>
                  <a:txBody>
                    <a:bodyPr/>
                    <a:lstStyle/>
                    <a:p>
                      <a:r>
                        <a:rPr lang="en-US" dirty="0"/>
                        <a:t>Competitive edge</a:t>
                      </a:r>
                    </a:p>
                  </a:txBody>
                  <a:tcPr/>
                </a:tc>
                <a:extLst>
                  <a:ext uri="{0D108BD9-81ED-4DB2-BD59-A6C34878D82A}">
                    <a16:rowId xmlns:a16="http://schemas.microsoft.com/office/drawing/2014/main" val="4190732835"/>
                  </a:ext>
                </a:extLst>
              </a:tr>
              <a:tr h="474342">
                <a:tc>
                  <a:txBody>
                    <a:bodyPr/>
                    <a:lstStyle/>
                    <a:p>
                      <a:r>
                        <a:rPr lang="en-US" dirty="0"/>
                        <a:t>Decorum &amp; savings</a:t>
                      </a:r>
                    </a:p>
                  </a:txBody>
                  <a:tcPr/>
                </a:tc>
                <a:tc>
                  <a:txBody>
                    <a:bodyPr/>
                    <a:lstStyle/>
                    <a:p>
                      <a:r>
                        <a:rPr lang="en-US" dirty="0"/>
                        <a:t>No additional charges</a:t>
                      </a:r>
                    </a:p>
                  </a:txBody>
                  <a:tcPr/>
                </a:tc>
                <a:tc>
                  <a:txBody>
                    <a:bodyPr/>
                    <a:lstStyle/>
                    <a:p>
                      <a:r>
                        <a:rPr lang="en-US" dirty="0"/>
                        <a:t>Innovative offer</a:t>
                      </a:r>
                    </a:p>
                  </a:txBody>
                  <a:tcPr/>
                </a:tc>
                <a:extLst>
                  <a:ext uri="{0D108BD9-81ED-4DB2-BD59-A6C34878D82A}">
                    <a16:rowId xmlns:a16="http://schemas.microsoft.com/office/drawing/2014/main" val="1711432722"/>
                  </a:ext>
                </a:extLst>
              </a:tr>
            </a:tbl>
          </a:graphicData>
        </a:graphic>
      </p:graphicFrame>
      <p:graphicFrame>
        <p:nvGraphicFramePr>
          <p:cNvPr id="24" name="Table 3">
            <a:extLst>
              <a:ext uri="{FF2B5EF4-FFF2-40B4-BE49-F238E27FC236}">
                <a16:creationId xmlns:a16="http://schemas.microsoft.com/office/drawing/2014/main" id="{1DE84CAF-C276-4344-BB6D-540EFA5585F5}"/>
              </a:ext>
            </a:extLst>
          </p:cNvPr>
          <p:cNvGraphicFramePr>
            <a:graphicFrameLocks noGrp="1"/>
          </p:cNvGraphicFramePr>
          <p:nvPr>
            <p:extLst>
              <p:ext uri="{D42A27DB-BD31-4B8C-83A1-F6EECF244321}">
                <p14:modId xmlns:p14="http://schemas.microsoft.com/office/powerpoint/2010/main" val="1271341778"/>
              </p:ext>
            </p:extLst>
          </p:nvPr>
        </p:nvGraphicFramePr>
        <p:xfrm>
          <a:off x="2356141" y="3561556"/>
          <a:ext cx="9334742" cy="2868924"/>
        </p:xfrm>
        <a:graphic>
          <a:graphicData uri="http://schemas.openxmlformats.org/drawingml/2006/table">
            <a:tbl>
              <a:tblPr firstRow="1" bandRow="1">
                <a:tableStyleId>{7DF18680-E054-41AD-8BC1-D1AEF772440D}</a:tableStyleId>
              </a:tblPr>
              <a:tblGrid>
                <a:gridCol w="3265704">
                  <a:extLst>
                    <a:ext uri="{9D8B030D-6E8A-4147-A177-3AD203B41FA5}">
                      <a16:colId xmlns:a16="http://schemas.microsoft.com/office/drawing/2014/main" val="2410251688"/>
                    </a:ext>
                  </a:extLst>
                </a:gridCol>
                <a:gridCol w="3098734">
                  <a:extLst>
                    <a:ext uri="{9D8B030D-6E8A-4147-A177-3AD203B41FA5}">
                      <a16:colId xmlns:a16="http://schemas.microsoft.com/office/drawing/2014/main" val="3548269709"/>
                    </a:ext>
                  </a:extLst>
                </a:gridCol>
                <a:gridCol w="2970304">
                  <a:extLst>
                    <a:ext uri="{9D8B030D-6E8A-4147-A177-3AD203B41FA5}">
                      <a16:colId xmlns:a16="http://schemas.microsoft.com/office/drawing/2014/main" val="764572299"/>
                    </a:ext>
                  </a:extLst>
                </a:gridCol>
              </a:tblGrid>
              <a:tr h="474342">
                <a:tc>
                  <a:txBody>
                    <a:bodyPr/>
                    <a:lstStyle/>
                    <a:p>
                      <a:r>
                        <a:rPr lang="en-US" dirty="0">
                          <a:solidFill>
                            <a:schemeClr val="tx1">
                              <a:lumMod val="95000"/>
                              <a:lumOff val="5000"/>
                            </a:schemeClr>
                          </a:solidFill>
                        </a:rPr>
                        <a:t>Consumers</a:t>
                      </a:r>
                    </a:p>
                  </a:txBody>
                  <a:tcPr>
                    <a:solidFill>
                      <a:schemeClr val="accent1">
                        <a:lumMod val="60000"/>
                        <a:lumOff val="40000"/>
                      </a:schemeClr>
                    </a:solidFill>
                  </a:tcPr>
                </a:tc>
                <a:tc>
                  <a:txBody>
                    <a:bodyPr/>
                    <a:lstStyle/>
                    <a:p>
                      <a:r>
                        <a:rPr lang="en-US" dirty="0">
                          <a:solidFill>
                            <a:schemeClr val="tx1">
                              <a:lumMod val="95000"/>
                              <a:lumOff val="5000"/>
                            </a:schemeClr>
                          </a:solidFill>
                        </a:rPr>
                        <a:t>Restaurants</a:t>
                      </a:r>
                    </a:p>
                  </a:txBody>
                  <a:tcPr>
                    <a:solidFill>
                      <a:schemeClr val="accent1">
                        <a:lumMod val="60000"/>
                        <a:lumOff val="40000"/>
                      </a:schemeClr>
                    </a:solidFill>
                  </a:tcPr>
                </a:tc>
                <a:tc>
                  <a:txBody>
                    <a:bodyPr/>
                    <a:lstStyle/>
                    <a:p>
                      <a:r>
                        <a:rPr lang="en-US" dirty="0">
                          <a:solidFill>
                            <a:schemeClr val="tx1">
                              <a:lumMod val="95000"/>
                              <a:lumOff val="5000"/>
                            </a:schemeClr>
                          </a:solidFill>
                        </a:rPr>
                        <a:t> MFI-NBFC</a:t>
                      </a:r>
                    </a:p>
                  </a:txBody>
                  <a:tcPr>
                    <a:solidFill>
                      <a:schemeClr val="accent1">
                        <a:lumMod val="60000"/>
                        <a:lumOff val="40000"/>
                      </a:schemeClr>
                    </a:solidFill>
                  </a:tcPr>
                </a:tc>
                <a:extLst>
                  <a:ext uri="{0D108BD9-81ED-4DB2-BD59-A6C34878D82A}">
                    <a16:rowId xmlns:a16="http://schemas.microsoft.com/office/drawing/2014/main" val="3204050849"/>
                  </a:ext>
                </a:extLst>
              </a:tr>
              <a:tr h="474342">
                <a:tc>
                  <a:txBody>
                    <a:bodyPr/>
                    <a:lstStyle/>
                    <a:p>
                      <a:r>
                        <a:rPr lang="en-US" dirty="0"/>
                        <a:t>Increased borrowing potential</a:t>
                      </a:r>
                    </a:p>
                  </a:txBody>
                  <a:tcPr/>
                </a:tc>
                <a:tc>
                  <a:txBody>
                    <a:bodyPr/>
                    <a:lstStyle/>
                    <a:p>
                      <a:r>
                        <a:rPr lang="en-US" dirty="0"/>
                        <a:t>Self-sufficiency at competitive rates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Untapped market – Millennials, Zoomers</a:t>
                      </a:r>
                    </a:p>
                  </a:txBody>
                  <a:tcPr/>
                </a:tc>
                <a:extLst>
                  <a:ext uri="{0D108BD9-81ED-4DB2-BD59-A6C34878D82A}">
                    <a16:rowId xmlns:a16="http://schemas.microsoft.com/office/drawing/2014/main" val="4100940641"/>
                  </a:ext>
                </a:extLst>
              </a:tr>
              <a:tr h="474342">
                <a:tc>
                  <a:txBody>
                    <a:bodyPr/>
                    <a:lstStyle/>
                    <a:p>
                      <a:r>
                        <a:rPr lang="en-US" dirty="0"/>
                        <a:t>Enhanced financial literacy</a:t>
                      </a:r>
                    </a:p>
                  </a:txBody>
                  <a:tcPr/>
                </a:tc>
                <a:tc>
                  <a:txBody>
                    <a:bodyPr/>
                    <a:lstStyle/>
                    <a:p>
                      <a:r>
                        <a:rPr lang="en-US" dirty="0"/>
                        <a:t>Standardized &amp; organized system </a:t>
                      </a:r>
                    </a:p>
                  </a:txBody>
                  <a:tcPr/>
                </a:tc>
                <a:tc>
                  <a:txBody>
                    <a:bodyPr/>
                    <a:lstStyle/>
                    <a:p>
                      <a:r>
                        <a:rPr lang="en-US" dirty="0"/>
                        <a:t>Inclusive growth</a:t>
                      </a:r>
                    </a:p>
                  </a:txBody>
                  <a:tcPr/>
                </a:tc>
                <a:extLst>
                  <a:ext uri="{0D108BD9-81ED-4DB2-BD59-A6C34878D82A}">
                    <a16:rowId xmlns:a16="http://schemas.microsoft.com/office/drawing/2014/main" val="2154588712"/>
                  </a:ext>
                </a:extLst>
              </a:tr>
              <a:tr h="474342">
                <a:tc>
                  <a:txBody>
                    <a:bodyPr/>
                    <a:lstStyle/>
                    <a:p>
                      <a:r>
                        <a:rPr lang="en-US" dirty="0"/>
                        <a:t>Reactive credit scoring</a:t>
                      </a:r>
                    </a:p>
                  </a:txBody>
                  <a:tcPr/>
                </a:tc>
                <a:tc>
                  <a:txBody>
                    <a:bodyPr/>
                    <a:lstStyle/>
                    <a:p>
                      <a:r>
                        <a:rPr lang="en-US" dirty="0"/>
                        <a:t>Reduced regulatory challenges</a:t>
                      </a:r>
                    </a:p>
                  </a:txBody>
                  <a:tcPr/>
                </a:tc>
                <a:tc>
                  <a:txBody>
                    <a:bodyPr/>
                    <a:lstStyle/>
                    <a:p>
                      <a:r>
                        <a:rPr lang="en-US" dirty="0"/>
                        <a:t>Valued partnership</a:t>
                      </a:r>
                    </a:p>
                  </a:txBody>
                  <a:tcPr/>
                </a:tc>
                <a:extLst>
                  <a:ext uri="{0D108BD9-81ED-4DB2-BD59-A6C34878D82A}">
                    <a16:rowId xmlns:a16="http://schemas.microsoft.com/office/drawing/2014/main" val="4190732835"/>
                  </a:ext>
                </a:extLst>
              </a:tr>
              <a:tr h="474342">
                <a:tc>
                  <a:txBody>
                    <a:bodyPr/>
                    <a:lstStyle/>
                    <a:p>
                      <a:r>
                        <a:rPr lang="en-US" dirty="0"/>
                        <a:t>Better rates than banks</a:t>
                      </a:r>
                    </a:p>
                  </a:txBody>
                  <a:tcPr/>
                </a:tc>
                <a:tc>
                  <a:txBody>
                    <a:bodyPr/>
                    <a:lstStyle/>
                    <a:p>
                      <a:r>
                        <a:rPr lang="en-US" dirty="0"/>
                        <a:t>Co-branding opportunities</a:t>
                      </a:r>
                    </a:p>
                  </a:txBody>
                  <a:tcPr/>
                </a:tc>
                <a:tc>
                  <a:txBody>
                    <a:bodyPr/>
                    <a:lstStyle/>
                    <a:p>
                      <a:r>
                        <a:rPr lang="en-US" dirty="0"/>
                        <a:t>Benefit from geographic expansions</a:t>
                      </a:r>
                    </a:p>
                  </a:txBody>
                  <a:tcPr/>
                </a:tc>
                <a:extLst>
                  <a:ext uri="{0D108BD9-81ED-4DB2-BD59-A6C34878D82A}">
                    <a16:rowId xmlns:a16="http://schemas.microsoft.com/office/drawing/2014/main" val="1711432722"/>
                  </a:ext>
                </a:extLst>
              </a:tr>
            </a:tbl>
          </a:graphicData>
        </a:graphic>
      </p:graphicFrame>
      <p:sp>
        <p:nvSpPr>
          <p:cNvPr id="4" name="Rectangle 3">
            <a:extLst>
              <a:ext uri="{FF2B5EF4-FFF2-40B4-BE49-F238E27FC236}">
                <a16:creationId xmlns:a16="http://schemas.microsoft.com/office/drawing/2014/main" id="{03F0A926-1305-BB4F-9DDA-0A2803684928}"/>
              </a:ext>
            </a:extLst>
          </p:cNvPr>
          <p:cNvSpPr/>
          <p:nvPr/>
        </p:nvSpPr>
        <p:spPr>
          <a:xfrm>
            <a:off x="1316180" y="1153035"/>
            <a:ext cx="845127" cy="237171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lumMod val="95000"/>
                    <a:lumOff val="5000"/>
                  </a:schemeClr>
                </a:solidFill>
              </a:rPr>
              <a:t>Eat now, Pay Later</a:t>
            </a:r>
          </a:p>
        </p:txBody>
      </p:sp>
      <p:sp>
        <p:nvSpPr>
          <p:cNvPr id="25" name="Rectangle 24">
            <a:extLst>
              <a:ext uri="{FF2B5EF4-FFF2-40B4-BE49-F238E27FC236}">
                <a16:creationId xmlns:a16="http://schemas.microsoft.com/office/drawing/2014/main" id="{EFDC3E53-F2F1-E248-9A42-D35B7D14FF53}"/>
              </a:ext>
            </a:extLst>
          </p:cNvPr>
          <p:cNvSpPr/>
          <p:nvPr/>
        </p:nvSpPr>
        <p:spPr>
          <a:xfrm>
            <a:off x="1320517" y="3554432"/>
            <a:ext cx="845127" cy="286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Microfinancing</a:t>
            </a:r>
            <a:endParaRPr lang="en-US" dirty="0"/>
          </a:p>
        </p:txBody>
      </p:sp>
    </p:spTree>
    <p:extLst>
      <p:ext uri="{BB962C8B-B14F-4D97-AF65-F5344CB8AC3E}">
        <p14:creationId xmlns:p14="http://schemas.microsoft.com/office/powerpoint/2010/main" val="1686653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Revenue &amp; Expenses</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14</a:t>
            </a:fld>
            <a:endParaRPr lang="en-US" dirty="0"/>
          </a:p>
        </p:txBody>
      </p:sp>
      <p:pic>
        <p:nvPicPr>
          <p:cNvPr id="6" name="Picture 5" descr="Table&#10;&#10;Description automatically generated">
            <a:extLst>
              <a:ext uri="{FF2B5EF4-FFF2-40B4-BE49-F238E27FC236}">
                <a16:creationId xmlns:a16="http://schemas.microsoft.com/office/drawing/2014/main" id="{097E7371-0CFE-C942-BDBC-276376C6CB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99812" y="1092096"/>
            <a:ext cx="9729107" cy="5428183"/>
          </a:xfrm>
          <a:prstGeom prst="rect">
            <a:avLst/>
          </a:prstGeom>
        </p:spPr>
      </p:pic>
    </p:spTree>
    <p:extLst>
      <p:ext uri="{BB962C8B-B14F-4D97-AF65-F5344CB8AC3E}">
        <p14:creationId xmlns:p14="http://schemas.microsoft.com/office/powerpoint/2010/main" val="396782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DNPL: Financial Forecast – 5 Years </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15</a:t>
            </a:fld>
            <a:endParaRPr lang="en-US" dirty="0"/>
          </a:p>
        </p:txBody>
      </p:sp>
      <p:sp>
        <p:nvSpPr>
          <p:cNvPr id="22" name="Rectangle 21">
            <a:extLst>
              <a:ext uri="{FF2B5EF4-FFF2-40B4-BE49-F238E27FC236}">
                <a16:creationId xmlns:a16="http://schemas.microsoft.com/office/drawing/2014/main" id="{535F05E4-66DB-2A46-85EB-CF3084B4DAA4}"/>
              </a:ext>
            </a:extLst>
          </p:cNvPr>
          <p:cNvSpPr/>
          <p:nvPr/>
        </p:nvSpPr>
        <p:spPr>
          <a:xfrm>
            <a:off x="1545435" y="5528496"/>
            <a:ext cx="9807547" cy="640363"/>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lumMod val="95000"/>
                    <a:lumOff val="5000"/>
                  </a:schemeClr>
                </a:solidFill>
              </a:rPr>
              <a:t>Notes</a:t>
            </a:r>
          </a:p>
          <a:p>
            <a:pPr algn="ctr"/>
            <a:r>
              <a:rPr lang="en-US" dirty="0">
                <a:solidFill>
                  <a:schemeClr val="tx1">
                    <a:lumMod val="95000"/>
                    <a:lumOff val="5000"/>
                  </a:schemeClr>
                </a:solidFill>
              </a:rPr>
              <a:t>Conservative assumption that 2nd cycle to start only when 1</a:t>
            </a:r>
            <a:r>
              <a:rPr lang="en-US" baseline="30000" dirty="0">
                <a:solidFill>
                  <a:schemeClr val="tx1">
                    <a:lumMod val="95000"/>
                    <a:lumOff val="5000"/>
                  </a:schemeClr>
                </a:solidFill>
              </a:rPr>
              <a:t>st</a:t>
            </a:r>
            <a:r>
              <a:rPr lang="en-US" dirty="0">
                <a:solidFill>
                  <a:schemeClr val="tx1">
                    <a:lumMod val="95000"/>
                    <a:lumOff val="5000"/>
                  </a:schemeClr>
                </a:solidFill>
              </a:rPr>
              <a:t> one is complete</a:t>
            </a:r>
          </a:p>
        </p:txBody>
      </p:sp>
      <p:pic>
        <p:nvPicPr>
          <p:cNvPr id="4" name="Picture 3" descr="Table&#10;&#10;Description automatically generated">
            <a:extLst>
              <a:ext uri="{FF2B5EF4-FFF2-40B4-BE49-F238E27FC236}">
                <a16:creationId xmlns:a16="http://schemas.microsoft.com/office/drawing/2014/main" id="{89A4C0CD-BD22-2949-B41E-B1A4456CBE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2276" y="1046464"/>
            <a:ext cx="10688161" cy="4121478"/>
          </a:xfrm>
          <a:prstGeom prst="rect">
            <a:avLst/>
          </a:prstGeom>
        </p:spPr>
      </p:pic>
    </p:spTree>
    <p:extLst>
      <p:ext uri="{BB962C8B-B14F-4D97-AF65-F5344CB8AC3E}">
        <p14:creationId xmlns:p14="http://schemas.microsoft.com/office/powerpoint/2010/main" val="101666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Phased Plan – Year 1</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16</a:t>
            </a:fld>
            <a:endParaRPr lang="en-US" dirty="0"/>
          </a:p>
        </p:txBody>
      </p:sp>
      <p:graphicFrame>
        <p:nvGraphicFramePr>
          <p:cNvPr id="7" name="Table 6">
            <a:extLst>
              <a:ext uri="{FF2B5EF4-FFF2-40B4-BE49-F238E27FC236}">
                <a16:creationId xmlns:a16="http://schemas.microsoft.com/office/drawing/2014/main" id="{0229C312-3332-5E43-9935-CA2BD8A41441}"/>
              </a:ext>
            </a:extLst>
          </p:cNvPr>
          <p:cNvGraphicFramePr>
            <a:graphicFrameLocks noGrp="1"/>
          </p:cNvGraphicFramePr>
          <p:nvPr>
            <p:extLst>
              <p:ext uri="{D42A27DB-BD31-4B8C-83A1-F6EECF244321}">
                <p14:modId xmlns:p14="http://schemas.microsoft.com/office/powerpoint/2010/main" val="1791182657"/>
              </p:ext>
            </p:extLst>
          </p:nvPr>
        </p:nvGraphicFramePr>
        <p:xfrm>
          <a:off x="1464001" y="1126299"/>
          <a:ext cx="4901282" cy="5281299"/>
        </p:xfrm>
        <a:graphic>
          <a:graphicData uri="http://schemas.openxmlformats.org/drawingml/2006/table">
            <a:tbl>
              <a:tblPr/>
              <a:tblGrid>
                <a:gridCol w="281457">
                  <a:extLst>
                    <a:ext uri="{9D8B030D-6E8A-4147-A177-3AD203B41FA5}">
                      <a16:colId xmlns:a16="http://schemas.microsoft.com/office/drawing/2014/main" val="3989609050"/>
                    </a:ext>
                  </a:extLst>
                </a:gridCol>
                <a:gridCol w="1501106">
                  <a:extLst>
                    <a:ext uri="{9D8B030D-6E8A-4147-A177-3AD203B41FA5}">
                      <a16:colId xmlns:a16="http://schemas.microsoft.com/office/drawing/2014/main" val="1566244132"/>
                    </a:ext>
                  </a:extLst>
                </a:gridCol>
                <a:gridCol w="470209">
                  <a:extLst>
                    <a:ext uri="{9D8B030D-6E8A-4147-A177-3AD203B41FA5}">
                      <a16:colId xmlns:a16="http://schemas.microsoft.com/office/drawing/2014/main" val="2331079396"/>
                    </a:ext>
                  </a:extLst>
                </a:gridCol>
                <a:gridCol w="407987">
                  <a:extLst>
                    <a:ext uri="{9D8B030D-6E8A-4147-A177-3AD203B41FA5}">
                      <a16:colId xmlns:a16="http://schemas.microsoft.com/office/drawing/2014/main" val="1094426979"/>
                    </a:ext>
                  </a:extLst>
                </a:gridCol>
                <a:gridCol w="2240523">
                  <a:extLst>
                    <a:ext uri="{9D8B030D-6E8A-4147-A177-3AD203B41FA5}">
                      <a16:colId xmlns:a16="http://schemas.microsoft.com/office/drawing/2014/main" val="1546620842"/>
                    </a:ext>
                  </a:extLst>
                </a:gridCol>
              </a:tblGrid>
              <a:tr h="175313">
                <a:tc>
                  <a:txBody>
                    <a:bodyPr/>
                    <a:lstStyle/>
                    <a:p>
                      <a:pPr algn="ctr" fontAlgn="ctr"/>
                      <a:r>
                        <a:rPr lang="en-IN" sz="900" b="1" i="0" u="none" strike="noStrike">
                          <a:solidFill>
                            <a:srgbClr val="000000"/>
                          </a:solidFill>
                          <a:effectLst/>
                          <a:latin typeface="Calibri" panose="020F0502020204030204" pitchFamily="34" charset="0"/>
                        </a:rPr>
                        <a:t>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a:solidFill>
                            <a:srgbClr val="000000"/>
                          </a:solidFill>
                          <a:effectLst/>
                          <a:latin typeface="Calibri" panose="020F0502020204030204" pitchFamily="34" charset="0"/>
                        </a:rPr>
                        <a:t>Phase &amp; Scope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a:solidFill>
                            <a:srgbClr val="000000"/>
                          </a:solidFill>
                          <a:effectLst/>
                          <a:latin typeface="Calibri" panose="020F0502020204030204" pitchFamily="34" charset="0"/>
                        </a:rPr>
                        <a:t>Timeline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Funding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4171255232"/>
                  </a:ext>
                </a:extLst>
              </a:tr>
              <a:tr h="350625">
                <a:tc>
                  <a:txBody>
                    <a:bodyPr/>
                    <a:lstStyle/>
                    <a:p>
                      <a:pPr algn="ctr" fontAlgn="t"/>
                      <a:r>
                        <a:rPr lang="en-IN" sz="900" b="0" i="0" u="none" strike="noStrike" dirty="0">
                          <a:solidFill>
                            <a:srgbClr val="000000"/>
                          </a:solidFill>
                          <a:effectLst/>
                          <a:latin typeface="Calibri" panose="020F0502020204030204" pitchFamily="34" charset="0"/>
                        </a:rPr>
                        <a:t>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900" b="0" i="0" u="none" strike="noStrike" dirty="0">
                          <a:solidFill>
                            <a:srgbClr val="000000"/>
                          </a:solidFill>
                          <a:effectLst/>
                          <a:latin typeface="Calibri" panose="020F0502020204030204" pitchFamily="34" charset="0"/>
                        </a:rPr>
                        <a:t>- WAIU development </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NBFC Integration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t"/>
                      <a:r>
                        <a:rPr lang="en-IN" sz="900" b="0" i="0" u="none" strike="noStrike" dirty="0">
                          <a:solidFill>
                            <a:srgbClr val="000000"/>
                          </a:solidFill>
                          <a:effectLst/>
                          <a:latin typeface="Calibri" panose="020F0502020204030204" pitchFamily="34" charset="0"/>
                        </a:rPr>
                        <a:t>Feb-22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t"/>
                      <a:r>
                        <a:rPr lang="en-IN" sz="900" b="0" i="0" u="none" strike="noStrike" dirty="0">
                          <a:solidFill>
                            <a:srgbClr val="000000"/>
                          </a:solidFill>
                          <a:effectLst/>
                          <a:latin typeface="Calibri" panose="020F0502020204030204" pitchFamily="34" charset="0"/>
                        </a:rPr>
                        <a:t>- NBFC integration &amp; Banking setup</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Technical development &amp; TPP costs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68167436"/>
                  </a:ext>
                </a:extLst>
              </a:tr>
              <a:tr h="1062834">
                <a:tc>
                  <a:txBody>
                    <a:bodyPr/>
                    <a:lstStyle/>
                    <a:p>
                      <a:pPr algn="ctr" fontAlgn="t"/>
                      <a:r>
                        <a:rPr lang="en-IN" sz="900" b="0" i="0" u="none" strike="noStrike">
                          <a:solidFill>
                            <a:srgbClr val="000000"/>
                          </a:solidFill>
                          <a:effectLst/>
                          <a:latin typeface="Calibri" panose="020F0502020204030204" pitchFamily="34" charset="0"/>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900" b="0" i="0" u="none" strike="noStrike">
                          <a:solidFill>
                            <a:srgbClr val="000000"/>
                          </a:solidFill>
                          <a:effectLst/>
                          <a:latin typeface="Calibri" panose="020F0502020204030204" pitchFamily="34" charset="0"/>
                        </a:rPr>
                        <a:t>- WAIU B2B Event in Kolhapur</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Pune market research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Merchant Acquisition &amp; setup</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Additional NBFC integration</a:t>
                      </a:r>
                      <a:br>
                        <a:rPr lang="en-IN" sz="900" b="0" i="0" u="none" strike="noStrike">
                          <a:solidFill>
                            <a:srgbClr val="000000"/>
                          </a:solidFill>
                          <a:effectLst/>
                          <a:latin typeface="Calibri" panose="020F0502020204030204" pitchFamily="34" charset="0"/>
                        </a:rPr>
                      </a:br>
                      <a:r>
                        <a:rPr lang="en-IN" sz="1000" b="1" i="0" u="none" strike="noStrike">
                          <a:solidFill>
                            <a:srgbClr val="000000"/>
                          </a:solidFill>
                          <a:effectLst/>
                          <a:latin typeface="Calibri" panose="020F0502020204030204" pitchFamily="34" charset="0"/>
                        </a:rPr>
                        <a:t>Initiate:</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Customer Acquisition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Mar-22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Partial infrastructure costs across locations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Acquisition Events &amp; marketing expenses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POC expenses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Infra Setup (Office, Resourcing)</a:t>
                      </a:r>
                      <a:br>
                        <a:rPr lang="en-IN" sz="900" b="0" i="0" u="none" strike="noStrike" dirty="0">
                          <a:solidFill>
                            <a:srgbClr val="000000"/>
                          </a:solidFill>
                          <a:effectLst/>
                          <a:latin typeface="Calibri" panose="020F0502020204030204" pitchFamily="34" charset="0"/>
                        </a:rPr>
                      </a:br>
                      <a:endParaRPr lang="en-IN" sz="900" b="0"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4723846"/>
                  </a:ext>
                </a:extLst>
              </a:tr>
              <a:tr h="1238147">
                <a:tc>
                  <a:txBody>
                    <a:bodyPr/>
                    <a:lstStyle/>
                    <a:p>
                      <a:pPr algn="ctr" fontAlgn="t"/>
                      <a:r>
                        <a:rPr lang="en-IN" sz="900" b="0" i="0" u="none" strike="noStrike">
                          <a:solidFill>
                            <a:srgbClr val="000000"/>
                          </a:solidFill>
                          <a:effectLst/>
                          <a:latin typeface="Calibri" panose="020F0502020204030204" pitchFamily="34" charset="0"/>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900" b="0" i="0" u="none" strike="noStrike">
                          <a:solidFill>
                            <a:srgbClr val="000000"/>
                          </a:solidFill>
                          <a:effectLst/>
                          <a:latin typeface="Calibri" panose="020F0502020204030204" pitchFamily="34" charset="0"/>
                        </a:rPr>
                        <a:t>- Kolhapur Launch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Core Team Setup</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Pune B2B Event &amp; POC</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Pune Launch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Kolhapur Marathon Promotion</a:t>
                      </a:r>
                      <a:br>
                        <a:rPr lang="en-IN" sz="900" b="0" i="0" u="none" strike="noStrike">
                          <a:solidFill>
                            <a:srgbClr val="000000"/>
                          </a:solidFill>
                          <a:effectLst/>
                          <a:latin typeface="Calibri" panose="020F0502020204030204" pitchFamily="34" charset="0"/>
                        </a:rPr>
                      </a:br>
                      <a:r>
                        <a:rPr lang="en-IN" sz="1000" b="1" i="0" u="none" strike="noStrike">
                          <a:solidFill>
                            <a:srgbClr val="000000"/>
                          </a:solidFill>
                          <a:effectLst/>
                          <a:latin typeface="Calibri" panose="020F0502020204030204" pitchFamily="34" charset="0"/>
                        </a:rPr>
                        <a:t>Initiate:</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Bank partner integration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Apr-22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Partial infrastructure costs across locations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Acquisition Events &amp; marketing expenses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POC expenses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Infra Setup (Office, Resourcing)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464786"/>
                  </a:ext>
                </a:extLst>
              </a:tr>
              <a:tr h="1051877">
                <a:tc>
                  <a:txBody>
                    <a:bodyPr/>
                    <a:lstStyle/>
                    <a:p>
                      <a:pPr algn="ctr" fontAlgn="t"/>
                      <a:r>
                        <a:rPr lang="en-IN" sz="900" b="0" i="0" u="none" strike="noStrike">
                          <a:solidFill>
                            <a:srgbClr val="000000"/>
                          </a:solidFill>
                          <a:effectLst/>
                          <a:latin typeface="Calibri" panose="020F0502020204030204" pitchFamily="34" charset="0"/>
                        </a:rPr>
                        <a:t>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IN" sz="900" b="0" i="0" u="none" strike="noStrike">
                          <a:solidFill>
                            <a:srgbClr val="000000"/>
                          </a:solidFill>
                          <a:effectLst/>
                          <a:latin typeface="Calibri" panose="020F0502020204030204" pitchFamily="34" charset="0"/>
                        </a:rPr>
                        <a:t>- Bank customer enablement</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Supplimentary account activation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WAIU full service launch</a:t>
                      </a:r>
                      <a:br>
                        <a:rPr lang="en-IN" sz="900" b="0" i="0" u="none" strike="noStrike">
                          <a:solidFill>
                            <a:srgbClr val="000000"/>
                          </a:solidFill>
                          <a:effectLst/>
                          <a:latin typeface="Calibri" panose="020F0502020204030204" pitchFamily="34" charset="0"/>
                        </a:rPr>
                      </a:br>
                      <a:r>
                        <a:rPr lang="en-IN" sz="900" b="1" i="0" u="none" strike="noStrike">
                          <a:solidFill>
                            <a:srgbClr val="000000"/>
                          </a:solidFill>
                          <a:effectLst/>
                          <a:latin typeface="Calibri" panose="020F0502020204030204" pitchFamily="34" charset="0"/>
                        </a:rPr>
                        <a:t>Continue:</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Acquisitions &amp; Value added features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May-22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Partial infrastructure costs</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Partial Op-Ex, Audit &amp; overlays</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TPP costs - APIs, Servicing</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PPI &amp; other overlays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03607471"/>
                  </a:ext>
                </a:extLst>
              </a:tr>
              <a:tr h="525938">
                <a:tc>
                  <a:txBody>
                    <a:bodyPr/>
                    <a:lstStyle/>
                    <a:p>
                      <a:pPr algn="ctr" fontAlgn="t"/>
                      <a:r>
                        <a:rPr lang="en-IN" sz="900" b="0" i="0" u="none" strike="noStrike">
                          <a:solidFill>
                            <a:srgbClr val="000000"/>
                          </a:solidFill>
                          <a:effectLst/>
                          <a:latin typeface="Calibri" panose="020F0502020204030204" pitchFamily="34" charset="0"/>
                        </a:rPr>
                        <a:t>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Mumbai Launch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Media &amp; advert drive</a:t>
                      </a:r>
                      <a:br>
                        <a:rPr lang="en-IN" sz="900" b="0" i="0" u="none" strike="noStrike">
                          <a:solidFill>
                            <a:srgbClr val="000000"/>
                          </a:solidFill>
                          <a:effectLst/>
                          <a:latin typeface="Calibri" panose="020F0502020204030204" pitchFamily="34" charset="0"/>
                        </a:rPr>
                      </a:br>
                      <a:endParaRPr lang="en-IN" sz="9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Jun-22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Campaigining - TVC, Advetorial, 360* Media</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Full infrastructure costs</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Y1 Full Op-Ex &amp; BOD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93134752"/>
                  </a:ext>
                </a:extLst>
              </a:tr>
              <a:tr h="876565">
                <a:tc>
                  <a:txBody>
                    <a:bodyPr/>
                    <a:lstStyle/>
                    <a:p>
                      <a:pPr algn="ctr" fontAlgn="t"/>
                      <a:r>
                        <a:rPr lang="en-IN" sz="900" b="0" i="0" u="none" strike="noStrike">
                          <a:solidFill>
                            <a:srgbClr val="000000"/>
                          </a:solidFill>
                          <a:effectLst/>
                          <a:latin typeface="Calibri" panose="020F0502020204030204" pitchFamily="34" charset="0"/>
                        </a:rPr>
                        <a:t>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Goa Launch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Horizontal expansion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Commercial bank integration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NPCI Onboarding</a:t>
                      </a:r>
                      <a:br>
                        <a:rPr lang="en-IN" sz="900" b="0" i="0" u="none" strike="noStrike">
                          <a:solidFill>
                            <a:srgbClr val="000000"/>
                          </a:solidFill>
                          <a:effectLst/>
                          <a:latin typeface="Calibri" panose="020F0502020204030204" pitchFamily="34" charset="0"/>
                        </a:rPr>
                      </a:br>
                      <a:endParaRPr lang="en-IN" sz="9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Jul-22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Service Provisioning costs</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Digital Customer Acquisition</a:t>
                      </a:r>
                      <a:br>
                        <a:rPr lang="en-IN" sz="900" b="0" i="0" u="none" strike="noStrike" dirty="0">
                          <a:solidFill>
                            <a:srgbClr val="000000"/>
                          </a:solidFill>
                          <a:effectLst/>
                          <a:latin typeface="Calibri" panose="020F0502020204030204" pitchFamily="34" charset="0"/>
                        </a:rPr>
                      </a:br>
                      <a:endParaRPr lang="en-IN" sz="900" b="0" i="0" u="none" strike="noStrike" dirty="0">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05647512"/>
                  </a:ext>
                </a:extLst>
              </a:tr>
            </a:tbl>
          </a:graphicData>
        </a:graphic>
      </p:graphicFrame>
      <p:graphicFrame>
        <p:nvGraphicFramePr>
          <p:cNvPr id="22" name="Table 21">
            <a:extLst>
              <a:ext uri="{FF2B5EF4-FFF2-40B4-BE49-F238E27FC236}">
                <a16:creationId xmlns:a16="http://schemas.microsoft.com/office/drawing/2014/main" id="{EADC5306-9B72-B547-A200-AA19628230E4}"/>
              </a:ext>
            </a:extLst>
          </p:cNvPr>
          <p:cNvGraphicFramePr>
            <a:graphicFrameLocks noGrp="1"/>
          </p:cNvGraphicFramePr>
          <p:nvPr>
            <p:extLst>
              <p:ext uri="{D42A27DB-BD31-4B8C-83A1-F6EECF244321}">
                <p14:modId xmlns:p14="http://schemas.microsoft.com/office/powerpoint/2010/main" val="2918669236"/>
              </p:ext>
            </p:extLst>
          </p:nvPr>
        </p:nvGraphicFramePr>
        <p:xfrm>
          <a:off x="6802680" y="1126299"/>
          <a:ext cx="4815558" cy="5267166"/>
        </p:xfrm>
        <a:graphic>
          <a:graphicData uri="http://schemas.openxmlformats.org/drawingml/2006/table">
            <a:tbl>
              <a:tblPr/>
              <a:tblGrid>
                <a:gridCol w="300552">
                  <a:extLst>
                    <a:ext uri="{9D8B030D-6E8A-4147-A177-3AD203B41FA5}">
                      <a16:colId xmlns:a16="http://schemas.microsoft.com/office/drawing/2014/main" val="4272507140"/>
                    </a:ext>
                  </a:extLst>
                </a:gridCol>
                <a:gridCol w="1602946">
                  <a:extLst>
                    <a:ext uri="{9D8B030D-6E8A-4147-A177-3AD203B41FA5}">
                      <a16:colId xmlns:a16="http://schemas.microsoft.com/office/drawing/2014/main" val="2591788600"/>
                    </a:ext>
                  </a:extLst>
                </a:gridCol>
                <a:gridCol w="438150">
                  <a:extLst>
                    <a:ext uri="{9D8B030D-6E8A-4147-A177-3AD203B41FA5}">
                      <a16:colId xmlns:a16="http://schemas.microsoft.com/office/drawing/2014/main" val="221815526"/>
                    </a:ext>
                  </a:extLst>
                </a:gridCol>
                <a:gridCol w="407987">
                  <a:extLst>
                    <a:ext uri="{9D8B030D-6E8A-4147-A177-3AD203B41FA5}">
                      <a16:colId xmlns:a16="http://schemas.microsoft.com/office/drawing/2014/main" val="2911934312"/>
                    </a:ext>
                  </a:extLst>
                </a:gridCol>
                <a:gridCol w="2065923">
                  <a:extLst>
                    <a:ext uri="{9D8B030D-6E8A-4147-A177-3AD203B41FA5}">
                      <a16:colId xmlns:a16="http://schemas.microsoft.com/office/drawing/2014/main" val="3148330220"/>
                    </a:ext>
                  </a:extLst>
                </a:gridCol>
              </a:tblGrid>
              <a:tr h="156263">
                <a:tc>
                  <a:txBody>
                    <a:bodyPr/>
                    <a:lstStyle/>
                    <a:p>
                      <a:pPr algn="ctr" fontAlgn="ctr"/>
                      <a:r>
                        <a:rPr lang="en-IN" sz="900" b="1" i="0" u="none" strike="noStrike" dirty="0">
                          <a:solidFill>
                            <a:srgbClr val="000000"/>
                          </a:solidFill>
                          <a:effectLst/>
                          <a:latin typeface="Calibri" panose="020F0502020204030204" pitchFamily="34" charset="0"/>
                        </a:rPr>
                        <a:t>S.NO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Phase &amp; Scope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Timeline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Funding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900" b="1" i="0" u="none" strike="noStrike" dirty="0">
                          <a:solidFill>
                            <a:srgbClr val="000000"/>
                          </a:solidFill>
                          <a:effectLst/>
                          <a:latin typeface="Calibri" panose="020F0502020204030204" pitchFamily="34" charset="0"/>
                        </a:rPr>
                        <a:t>Notes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72526887"/>
                  </a:ext>
                </a:extLst>
              </a:tr>
              <a:tr h="805513">
                <a:tc>
                  <a:txBody>
                    <a:bodyPr/>
                    <a:lstStyle/>
                    <a:p>
                      <a:pPr algn="ctr" fontAlgn="t"/>
                      <a:r>
                        <a:rPr lang="en-IN" sz="900" b="0" i="0" u="none" strike="noStrike" dirty="0">
                          <a:solidFill>
                            <a:srgbClr val="000000"/>
                          </a:solidFill>
                          <a:effectLst/>
                          <a:latin typeface="Calibri" panose="020F0502020204030204" pitchFamily="34" charset="0"/>
                        </a:rPr>
                        <a:t>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Operations &amp; expansion</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Governance service development</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Bangalore Launch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Aug-22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Multi Lender Integration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Marketing &amp; promotions</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Customer support &amp; technical development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35639576"/>
                  </a:ext>
                </a:extLst>
              </a:tr>
              <a:tr h="805513">
                <a:tc>
                  <a:txBody>
                    <a:bodyPr/>
                    <a:lstStyle/>
                    <a:p>
                      <a:pPr algn="ctr" fontAlgn="t"/>
                      <a:r>
                        <a:rPr lang="en-IN" sz="900" b="0" i="0" u="none" strike="noStrike">
                          <a:solidFill>
                            <a:srgbClr val="000000"/>
                          </a:solidFill>
                          <a:effectLst/>
                          <a:latin typeface="Calibri" panose="020F0502020204030204" pitchFamily="34" charset="0"/>
                        </a:rPr>
                        <a:t>7</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WAIU Operations &amp; expansion</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Sharing service development</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NCR Launch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Sep-22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Core service development &amp; readiness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78811493"/>
                  </a:ext>
                </a:extLst>
              </a:tr>
              <a:tr h="805513">
                <a:tc>
                  <a:txBody>
                    <a:bodyPr/>
                    <a:lstStyle/>
                    <a:p>
                      <a:pPr algn="ctr" fontAlgn="t"/>
                      <a:r>
                        <a:rPr lang="en-IN" sz="900" b="0" i="0" u="none" strike="noStrike">
                          <a:solidFill>
                            <a:srgbClr val="000000"/>
                          </a:solidFill>
                          <a:effectLst/>
                          <a:latin typeface="Calibri" panose="020F0502020204030204" pitchFamily="34" charset="0"/>
                        </a:rPr>
                        <a:t>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WAIU Operations &amp; expansion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Gaming service development</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Hyderabad &amp; Indore launch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Oct-22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Core service development &amp; readiness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5491850"/>
                  </a:ext>
                </a:extLst>
              </a:tr>
              <a:tr h="805513">
                <a:tc>
                  <a:txBody>
                    <a:bodyPr/>
                    <a:lstStyle/>
                    <a:p>
                      <a:pPr algn="ctr" fontAlgn="t"/>
                      <a:r>
                        <a:rPr lang="en-IN" sz="900" b="0" i="0" u="none" strike="noStrike">
                          <a:solidFill>
                            <a:srgbClr val="000000"/>
                          </a:solidFill>
                          <a:effectLst/>
                          <a:latin typeface="Calibri" panose="020F0502020204030204" pitchFamily="34" charset="0"/>
                        </a:rPr>
                        <a:t>9</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WAIU Core service launch</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All city all service full launch</a:t>
                      </a:r>
                      <a:br>
                        <a:rPr lang="en-IN" sz="900" b="0" i="0" u="none" strike="noStrike">
                          <a:solidFill>
                            <a:srgbClr val="000000"/>
                          </a:solidFill>
                          <a:effectLst/>
                          <a:latin typeface="Calibri" panose="020F0502020204030204" pitchFamily="34" charset="0"/>
                        </a:rPr>
                      </a:br>
                      <a:endParaRPr lang="en-IN" sz="900" b="0" i="0" u="none" strike="noStrike">
                        <a:solidFill>
                          <a:srgbClr val="000000"/>
                        </a:solidFill>
                        <a:effectLst/>
                        <a:latin typeface="Calibri" panose="020F0502020204030204" pitchFamily="34" charset="0"/>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Nov-22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Core service development &amp; readiness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1174070"/>
                  </a:ext>
                </a:extLst>
              </a:tr>
              <a:tr h="537008">
                <a:tc>
                  <a:txBody>
                    <a:bodyPr/>
                    <a:lstStyle/>
                    <a:p>
                      <a:pPr algn="ctr" fontAlgn="t"/>
                      <a:r>
                        <a:rPr lang="en-IN" sz="900" b="0" i="0" u="none" strike="noStrike">
                          <a:solidFill>
                            <a:srgbClr val="000000"/>
                          </a:solidFill>
                          <a:effectLst/>
                          <a:latin typeface="Calibri" panose="020F0502020204030204" pitchFamily="34" charset="0"/>
                        </a:rPr>
                        <a:t>10</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WAIU Operations &amp; expansion</a:t>
                      </a:r>
                      <a:br>
                        <a:rPr lang="en-IN" sz="900" b="0" i="0" u="none" strike="noStrike">
                          <a:solidFill>
                            <a:srgbClr val="000000"/>
                          </a:solidFill>
                          <a:effectLst/>
                          <a:latin typeface="Calibri" panose="020F0502020204030204" pitchFamily="34" charset="0"/>
                        </a:rPr>
                      </a:br>
                      <a:r>
                        <a:rPr lang="en-IN" sz="900" b="0" i="0" u="none" strike="noStrike">
                          <a:solidFill>
                            <a:srgbClr val="000000"/>
                          </a:solidFill>
                          <a:effectLst/>
                          <a:latin typeface="Calibri" panose="020F0502020204030204" pitchFamily="34" charset="0"/>
                        </a:rPr>
                        <a:t>- Ride Now, Pay Later integration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Dec-22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Promote both core and credit services together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30066610"/>
                  </a:ext>
                </a:extLst>
              </a:tr>
              <a:tr h="537008">
                <a:tc>
                  <a:txBody>
                    <a:bodyPr/>
                    <a:lstStyle/>
                    <a:p>
                      <a:pPr algn="ctr" fontAlgn="t"/>
                      <a:r>
                        <a:rPr lang="en-IN" sz="900" b="0" i="0" u="none" strike="noStrike">
                          <a:solidFill>
                            <a:srgbClr val="000000"/>
                          </a:solidFill>
                          <a:effectLst/>
                          <a:latin typeface="Calibri" panose="020F0502020204030204" pitchFamily="34" charset="0"/>
                        </a:rPr>
                        <a:t>11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WAIU Operations &amp; expansion</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- 2023 Media drive &amp; Events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Jan-23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1 CR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Promote both core and credit services together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38805922"/>
                  </a:ext>
                </a:extLst>
              </a:tr>
              <a:tr h="277827">
                <a:tc>
                  <a:txBody>
                    <a:bodyPr/>
                    <a:lstStyle/>
                    <a:p>
                      <a:pPr algn="ctr" fontAlgn="t"/>
                      <a:r>
                        <a:rPr lang="en-IN" sz="900" b="0" i="0" u="none" strike="noStrike">
                          <a:solidFill>
                            <a:srgbClr val="000000"/>
                          </a:solidFill>
                          <a:effectLst/>
                          <a:latin typeface="Calibri" panose="020F0502020204030204" pitchFamily="34" charset="0"/>
                        </a:rPr>
                        <a:t>12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a:solidFill>
                            <a:srgbClr val="000000"/>
                          </a:solidFill>
                          <a:effectLst/>
                          <a:latin typeface="Calibri" panose="020F0502020204030204" pitchFamily="34" charset="0"/>
                        </a:rPr>
                        <a:t>- WAIU Operations &amp; expansion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Feb-23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Promote both core and credit services together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9001275"/>
                  </a:ext>
                </a:extLst>
              </a:tr>
              <a:tr h="537008">
                <a:tc>
                  <a:txBody>
                    <a:bodyPr/>
                    <a:lstStyle/>
                    <a:p>
                      <a:pPr algn="ctr" fontAlgn="t"/>
                      <a:r>
                        <a:rPr lang="en-IN" sz="900" b="0" i="0" u="none" strike="noStrike">
                          <a:solidFill>
                            <a:srgbClr val="000000"/>
                          </a:solidFill>
                          <a:effectLst/>
                          <a:latin typeface="Calibri" panose="020F0502020204030204" pitchFamily="34" charset="0"/>
                        </a:rPr>
                        <a:t>13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WAIU Operations &amp; expansion</a:t>
                      </a:r>
                      <a:br>
                        <a:rPr lang="en-IN" sz="900" b="0" i="0" u="none" strike="noStrike" dirty="0">
                          <a:solidFill>
                            <a:srgbClr val="000000"/>
                          </a:solidFill>
                          <a:effectLst/>
                          <a:latin typeface="Calibri" panose="020F0502020204030204" pitchFamily="34" charset="0"/>
                        </a:rPr>
                      </a:br>
                      <a:r>
                        <a:rPr lang="en-IN" sz="900" b="0" i="0" u="none" strike="noStrike" dirty="0">
                          <a:solidFill>
                            <a:srgbClr val="000000"/>
                          </a:solidFill>
                          <a:effectLst/>
                          <a:latin typeface="Calibri" panose="020F0502020204030204" pitchFamily="34" charset="0"/>
                        </a:rPr>
                        <a:t>- Ride Now, Pay Later launch</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a:solidFill>
                            <a:srgbClr val="000000"/>
                          </a:solidFill>
                          <a:effectLst/>
                          <a:latin typeface="Calibri" panose="020F0502020204030204" pitchFamily="34" charset="0"/>
                        </a:rPr>
                        <a:t>Mar-23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t"/>
                      <a:r>
                        <a:rPr lang="en-IN" sz="900" b="0" i="0" u="none" strike="noStrike" dirty="0">
                          <a:solidFill>
                            <a:srgbClr val="000000"/>
                          </a:solidFill>
                          <a:effectLst/>
                          <a:latin typeface="Calibri" panose="020F0502020204030204" pitchFamily="34" charset="0"/>
                        </a:rPr>
                        <a:t>50 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N" sz="900" b="0" i="0" u="none" strike="noStrike" dirty="0">
                          <a:solidFill>
                            <a:srgbClr val="000000"/>
                          </a:solidFill>
                          <a:effectLst/>
                          <a:latin typeface="Calibri" panose="020F0502020204030204" pitchFamily="34" charset="0"/>
                        </a:rPr>
                        <a:t>- Promote both core and credit services together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52538856"/>
                  </a:ext>
                </a:extLst>
              </a:tr>
            </a:tbl>
          </a:graphicData>
        </a:graphic>
      </p:graphicFrame>
    </p:spTree>
    <p:extLst>
      <p:ext uri="{BB962C8B-B14F-4D97-AF65-F5344CB8AC3E}">
        <p14:creationId xmlns:p14="http://schemas.microsoft.com/office/powerpoint/2010/main" val="26531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Phase-wise Funding &amp; Investment Options</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17</a:t>
            </a:fld>
            <a:endParaRPr lang="en-US" dirty="0"/>
          </a:p>
        </p:txBody>
      </p:sp>
      <p:graphicFrame>
        <p:nvGraphicFramePr>
          <p:cNvPr id="5" name="Table 4">
            <a:extLst>
              <a:ext uri="{FF2B5EF4-FFF2-40B4-BE49-F238E27FC236}">
                <a16:creationId xmlns:a16="http://schemas.microsoft.com/office/drawing/2014/main" id="{DDB33617-C4BD-A740-A949-C863990A1D27}"/>
              </a:ext>
            </a:extLst>
          </p:cNvPr>
          <p:cNvGraphicFramePr>
            <a:graphicFrameLocks noGrp="1"/>
          </p:cNvGraphicFramePr>
          <p:nvPr>
            <p:extLst>
              <p:ext uri="{D42A27DB-BD31-4B8C-83A1-F6EECF244321}">
                <p14:modId xmlns:p14="http://schemas.microsoft.com/office/powerpoint/2010/main" val="897947843"/>
              </p:ext>
            </p:extLst>
          </p:nvPr>
        </p:nvGraphicFramePr>
        <p:xfrm>
          <a:off x="3744051" y="4983576"/>
          <a:ext cx="5640629" cy="1525068"/>
        </p:xfrm>
        <a:graphic>
          <a:graphicData uri="http://schemas.openxmlformats.org/drawingml/2006/table">
            <a:tbl>
              <a:tblPr/>
              <a:tblGrid>
                <a:gridCol w="608303">
                  <a:extLst>
                    <a:ext uri="{9D8B030D-6E8A-4147-A177-3AD203B41FA5}">
                      <a16:colId xmlns:a16="http://schemas.microsoft.com/office/drawing/2014/main" val="2912144780"/>
                    </a:ext>
                  </a:extLst>
                </a:gridCol>
                <a:gridCol w="1202781">
                  <a:extLst>
                    <a:ext uri="{9D8B030D-6E8A-4147-A177-3AD203B41FA5}">
                      <a16:colId xmlns:a16="http://schemas.microsoft.com/office/drawing/2014/main" val="1363223430"/>
                    </a:ext>
                  </a:extLst>
                </a:gridCol>
                <a:gridCol w="1202781">
                  <a:extLst>
                    <a:ext uri="{9D8B030D-6E8A-4147-A177-3AD203B41FA5}">
                      <a16:colId xmlns:a16="http://schemas.microsoft.com/office/drawing/2014/main" val="1388202709"/>
                    </a:ext>
                  </a:extLst>
                </a:gridCol>
                <a:gridCol w="1423983">
                  <a:extLst>
                    <a:ext uri="{9D8B030D-6E8A-4147-A177-3AD203B41FA5}">
                      <a16:colId xmlns:a16="http://schemas.microsoft.com/office/drawing/2014/main" val="2832948698"/>
                    </a:ext>
                  </a:extLst>
                </a:gridCol>
                <a:gridCol w="1202781">
                  <a:extLst>
                    <a:ext uri="{9D8B030D-6E8A-4147-A177-3AD203B41FA5}">
                      <a16:colId xmlns:a16="http://schemas.microsoft.com/office/drawing/2014/main" val="3038048627"/>
                    </a:ext>
                  </a:extLst>
                </a:gridCol>
              </a:tblGrid>
              <a:tr h="381267">
                <a:tc>
                  <a:txBody>
                    <a:bodyPr/>
                    <a:lstStyle/>
                    <a:p>
                      <a:pPr algn="ctr" fontAlgn="b"/>
                      <a:r>
                        <a:rPr lang="en-IN" sz="1600" b="0" i="0" u="none" strike="noStrike" dirty="0">
                          <a:solidFill>
                            <a:srgbClr val="000000"/>
                          </a:solidFill>
                          <a:effectLst/>
                          <a:latin typeface="Calibri" panose="020F0502020204030204" pitchFamily="34" charset="0"/>
                        </a:rPr>
                        <a:t>S. No.</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IN" sz="1600" b="0" i="0" u="none" strike="noStrike" dirty="0">
                          <a:solidFill>
                            <a:srgbClr val="000000"/>
                          </a:solidFill>
                          <a:effectLst/>
                          <a:latin typeface="Calibri" panose="020F0502020204030204" pitchFamily="34" charset="0"/>
                        </a:rPr>
                        <a:t>Funding Need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IN" sz="1600" b="0" i="0" u="none" strike="noStrike">
                          <a:solidFill>
                            <a:srgbClr val="000000"/>
                          </a:solidFill>
                          <a:effectLst/>
                          <a:latin typeface="Calibri" panose="020F0502020204030204" pitchFamily="34" charset="0"/>
                        </a:rPr>
                        <a:t>Equity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IN" sz="1600" b="0" i="0" u="none" strike="noStrike">
                          <a:solidFill>
                            <a:srgbClr val="000000"/>
                          </a:solidFill>
                          <a:effectLst/>
                          <a:latin typeface="Calibri" panose="020F0502020204030204" pitchFamily="34" charset="0"/>
                        </a:rPr>
                        <a:t>Debt (Optional)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IN" sz="1600" b="0" i="0" u="none" strike="noStrike">
                          <a:solidFill>
                            <a:srgbClr val="000000"/>
                          </a:solidFill>
                          <a:effectLst/>
                          <a:latin typeface="Calibri" panose="020F0502020204030204" pitchFamily="34" charset="0"/>
                        </a:rPr>
                        <a:t>Debt Period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extLst>
                  <a:ext uri="{0D108BD9-81ED-4DB2-BD59-A6C34878D82A}">
                    <a16:rowId xmlns:a16="http://schemas.microsoft.com/office/drawing/2014/main" val="1740282194"/>
                  </a:ext>
                </a:extLst>
              </a:tr>
              <a:tr h="381267">
                <a:tc>
                  <a:txBody>
                    <a:bodyPr/>
                    <a:lstStyle/>
                    <a:p>
                      <a:pPr algn="ctr" fontAlgn="b"/>
                      <a:r>
                        <a:rPr lang="en-IN" sz="1600" b="0" i="0" u="none" strike="noStrike">
                          <a:solidFill>
                            <a:srgbClr val="000000"/>
                          </a:solidFill>
                          <a:effectLst/>
                          <a:latin typeface="Calibri" panose="020F0502020204030204" pitchFamily="34" charset="0"/>
                        </a:rPr>
                        <a:t>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10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18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3 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018901"/>
                  </a:ext>
                </a:extLst>
              </a:tr>
              <a:tr h="381267">
                <a:tc>
                  <a:txBody>
                    <a:bodyPr/>
                    <a:lstStyle/>
                    <a:p>
                      <a:pPr algn="ctr" fontAlgn="b"/>
                      <a:r>
                        <a:rPr lang="en-IN" sz="1600" b="0" i="0" u="none" strike="noStrike">
                          <a:solidFill>
                            <a:srgbClr val="000000"/>
                          </a:solidFill>
                          <a:effectLst/>
                          <a:latin typeface="Calibri" panose="020F0502020204030204" pitchFamily="34" charset="0"/>
                        </a:rPr>
                        <a:t>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10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25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3 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9022385"/>
                  </a:ext>
                </a:extLst>
              </a:tr>
              <a:tr h="381267">
                <a:tc>
                  <a:txBody>
                    <a:bodyPr/>
                    <a:lstStyle/>
                    <a:p>
                      <a:pPr algn="ctr" fontAlgn="b"/>
                      <a:r>
                        <a:rPr lang="en-IN" sz="1600" b="0" i="0" u="none" strike="noStrike">
                          <a:solidFill>
                            <a:srgbClr val="000000"/>
                          </a:solidFill>
                          <a:effectLst/>
                          <a:latin typeface="Calibri" panose="020F0502020204030204" pitchFamily="34" charset="0"/>
                        </a:rPr>
                        <a:t>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10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Calibri" panose="020F0502020204030204" pitchFamily="34" charset="0"/>
                        </a:rPr>
                        <a:t>15 CR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Calibri" panose="020F0502020204030204" pitchFamily="34" charset="0"/>
                        </a:rPr>
                        <a:t>2 Years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2843862"/>
                  </a:ext>
                </a:extLst>
              </a:tr>
            </a:tbl>
          </a:graphicData>
        </a:graphic>
      </p:graphicFrame>
      <p:graphicFrame>
        <p:nvGraphicFramePr>
          <p:cNvPr id="8" name="Table 7">
            <a:extLst>
              <a:ext uri="{FF2B5EF4-FFF2-40B4-BE49-F238E27FC236}">
                <a16:creationId xmlns:a16="http://schemas.microsoft.com/office/drawing/2014/main" id="{C28598AD-52C3-D047-A025-79E49CCF1C11}"/>
              </a:ext>
            </a:extLst>
          </p:cNvPr>
          <p:cNvGraphicFramePr>
            <a:graphicFrameLocks noGrp="1"/>
          </p:cNvGraphicFramePr>
          <p:nvPr>
            <p:extLst>
              <p:ext uri="{D42A27DB-BD31-4B8C-83A1-F6EECF244321}">
                <p14:modId xmlns:p14="http://schemas.microsoft.com/office/powerpoint/2010/main" val="4291373451"/>
              </p:ext>
            </p:extLst>
          </p:nvPr>
        </p:nvGraphicFramePr>
        <p:xfrm>
          <a:off x="1471195" y="1112755"/>
          <a:ext cx="9657734" cy="3697141"/>
        </p:xfrm>
        <a:graphic>
          <a:graphicData uri="http://schemas.openxmlformats.org/drawingml/2006/table">
            <a:tbl>
              <a:tblPr/>
              <a:tblGrid>
                <a:gridCol w="392678">
                  <a:extLst>
                    <a:ext uri="{9D8B030D-6E8A-4147-A177-3AD203B41FA5}">
                      <a16:colId xmlns:a16="http://schemas.microsoft.com/office/drawing/2014/main" val="1417893749"/>
                    </a:ext>
                  </a:extLst>
                </a:gridCol>
                <a:gridCol w="1298045">
                  <a:extLst>
                    <a:ext uri="{9D8B030D-6E8A-4147-A177-3AD203B41FA5}">
                      <a16:colId xmlns:a16="http://schemas.microsoft.com/office/drawing/2014/main" val="2069768313"/>
                    </a:ext>
                  </a:extLst>
                </a:gridCol>
                <a:gridCol w="3790668">
                  <a:extLst>
                    <a:ext uri="{9D8B030D-6E8A-4147-A177-3AD203B41FA5}">
                      <a16:colId xmlns:a16="http://schemas.microsoft.com/office/drawing/2014/main" val="3936672020"/>
                    </a:ext>
                  </a:extLst>
                </a:gridCol>
                <a:gridCol w="1326263">
                  <a:extLst>
                    <a:ext uri="{9D8B030D-6E8A-4147-A177-3AD203B41FA5}">
                      <a16:colId xmlns:a16="http://schemas.microsoft.com/office/drawing/2014/main" val="3753776735"/>
                    </a:ext>
                  </a:extLst>
                </a:gridCol>
                <a:gridCol w="1335669">
                  <a:extLst>
                    <a:ext uri="{9D8B030D-6E8A-4147-A177-3AD203B41FA5}">
                      <a16:colId xmlns:a16="http://schemas.microsoft.com/office/drawing/2014/main" val="4254030407"/>
                    </a:ext>
                  </a:extLst>
                </a:gridCol>
                <a:gridCol w="1514411">
                  <a:extLst>
                    <a:ext uri="{9D8B030D-6E8A-4147-A177-3AD203B41FA5}">
                      <a16:colId xmlns:a16="http://schemas.microsoft.com/office/drawing/2014/main" val="3418705477"/>
                    </a:ext>
                  </a:extLst>
                </a:gridCol>
              </a:tblGrid>
              <a:tr h="436605">
                <a:tc>
                  <a:txBody>
                    <a:bodyPr/>
                    <a:lstStyle/>
                    <a:p>
                      <a:pPr algn="ctr" fontAlgn="ctr"/>
                      <a:r>
                        <a:rPr lang="en-IN" sz="1600" b="1" i="0" u="none" strike="noStrike">
                          <a:solidFill>
                            <a:srgbClr val="000000"/>
                          </a:solidFill>
                          <a:effectLst/>
                          <a:latin typeface="Calibri" panose="020F0502020204030204" pitchFamily="34" charset="0"/>
                        </a:rPr>
                        <a:t>S. 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n-IN" sz="1600" b="1" i="0" u="none" strike="noStrike">
                          <a:solidFill>
                            <a:srgbClr val="000000"/>
                          </a:solidFill>
                          <a:effectLst/>
                          <a:latin typeface="Calibri" panose="020F0502020204030204" pitchFamily="34" charset="0"/>
                        </a:rPr>
                        <a:t>Period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n-IN" sz="1600" b="1" i="0" u="none" strike="noStrike">
                          <a:solidFill>
                            <a:srgbClr val="000000"/>
                          </a:solidFill>
                          <a:effectLst/>
                          <a:latin typeface="Calibri" panose="020F0502020204030204" pitchFamily="34" charset="0"/>
                        </a:rPr>
                        <a:t>Activity Description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n-IN" sz="1600" b="1" i="0" u="none" strike="noStrike">
                          <a:solidFill>
                            <a:srgbClr val="000000"/>
                          </a:solidFill>
                          <a:effectLst/>
                          <a:latin typeface="Calibri" panose="020F0502020204030204" pitchFamily="34" charset="0"/>
                        </a:rPr>
                        <a:t>CAPEX - Year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n-IN" sz="1600" b="1" i="0" u="none" strike="noStrike">
                          <a:solidFill>
                            <a:srgbClr val="000000"/>
                          </a:solidFill>
                          <a:effectLst/>
                          <a:latin typeface="Calibri" panose="020F0502020204030204" pitchFamily="34" charset="0"/>
                        </a:rPr>
                        <a:t>OPEX - Year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fontAlgn="ctr"/>
                      <a:r>
                        <a:rPr lang="en-IN" sz="1600" b="1" i="0" u="none" strike="noStrike">
                          <a:solidFill>
                            <a:srgbClr val="000000"/>
                          </a:solidFill>
                          <a:effectLst/>
                          <a:latin typeface="Calibri" panose="020F0502020204030204" pitchFamily="34" charset="0"/>
                        </a:rPr>
                        <a:t>Total - Year 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684917988"/>
                  </a:ext>
                </a:extLst>
              </a:tr>
              <a:tr h="654908">
                <a:tc>
                  <a:txBody>
                    <a:bodyPr/>
                    <a:lstStyle/>
                    <a:p>
                      <a:pPr algn="ctr" fontAlgn="ctr"/>
                      <a:r>
                        <a:rPr lang="en-IN" sz="1600" b="0" i="0" u="none" strike="noStrike">
                          <a:solidFill>
                            <a:srgbClr val="000000"/>
                          </a:solidFill>
                          <a:effectLst/>
                          <a:latin typeface="Calibri" panose="020F050202020403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Apr-May-Jun 2022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Top 5 launch, Event organization (Kolhapur Marathon), Media &amp; advertisement drive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2,50,00,000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a:solidFill>
                            <a:srgbClr val="000000"/>
                          </a:solidFill>
                          <a:effectLst/>
                          <a:latin typeface="Calibri" panose="020F0502020204030204" pitchFamily="34" charset="0"/>
                        </a:rPr>
                        <a:t>₹  50,00,000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a:solidFill>
                            <a:srgbClr val="000000"/>
                          </a:solidFill>
                          <a:effectLst/>
                          <a:latin typeface="Calibri" panose="020F0502020204030204" pitchFamily="34" charset="0"/>
                        </a:rPr>
                        <a:t>₹ 3,00,00,000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673439"/>
                  </a:ext>
                </a:extLst>
              </a:tr>
              <a:tr h="654908">
                <a:tc>
                  <a:txBody>
                    <a:bodyPr/>
                    <a:lstStyle/>
                    <a:p>
                      <a:pPr algn="ctr" fontAlgn="ctr"/>
                      <a:r>
                        <a:rPr lang="en-IN" sz="1600" b="0" i="0" u="none" strike="noStrike">
                          <a:solidFill>
                            <a:srgbClr val="000000"/>
                          </a:solidFill>
                          <a:effectLst/>
                          <a:latin typeface="Calibri" panose="020F0502020204030204" pitchFamily="34" charset="0"/>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Jul-Aug-Sep 2022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Next 3 launch, Multi-NBFC integration, WAIU Core service developments, Commercial bank integration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2,00,00,000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 1,00,00,000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a:solidFill>
                            <a:srgbClr val="000000"/>
                          </a:solidFill>
                          <a:effectLst/>
                          <a:latin typeface="Calibri" panose="020F0502020204030204" pitchFamily="34" charset="0"/>
                        </a:rPr>
                        <a:t>₹ 3,00,00,000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3130652"/>
                  </a:ext>
                </a:extLst>
              </a:tr>
              <a:tr h="654908">
                <a:tc>
                  <a:txBody>
                    <a:bodyPr/>
                    <a:lstStyle/>
                    <a:p>
                      <a:pPr algn="ctr" fontAlgn="ctr"/>
                      <a:r>
                        <a:rPr lang="en-IN" sz="1600" b="0" i="0" u="none" strike="noStrike">
                          <a:solidFill>
                            <a:srgbClr val="000000"/>
                          </a:solidFill>
                          <a:effectLst/>
                          <a:latin typeface="Calibri" panose="020F0502020204030204" pitchFamily="34" charset="0"/>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Oct-Nov-Dec 2022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Final cities, PPI license, WAIU full service launch across geographies, Ride-Now-Pay-Later development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1,00,00,000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 1,00,00,000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2,00,00,000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6176334"/>
                  </a:ext>
                </a:extLst>
              </a:tr>
              <a:tr h="654908">
                <a:tc>
                  <a:txBody>
                    <a:bodyPr/>
                    <a:lstStyle/>
                    <a:p>
                      <a:pPr algn="ctr" fontAlgn="ctr"/>
                      <a:r>
                        <a:rPr lang="en-IN" sz="1600" b="0" i="0" u="none" strike="noStrike">
                          <a:solidFill>
                            <a:srgbClr val="000000"/>
                          </a:solidFill>
                          <a:effectLst/>
                          <a:latin typeface="Calibri" panose="020F0502020204030204" pitchFamily="34" charset="0"/>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Jan-Feb-Mar 2023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2023 media drive, WAIU horizontal expansion, Ride-Now-Pay-Later launch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1,00,00,000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Calibri" panose="020F0502020204030204" pitchFamily="34" charset="0"/>
                        </a:rPr>
                        <a:t>₹ 1,00,00,000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N" sz="1600" b="0" i="0" u="none" strike="noStrike" dirty="0">
                          <a:solidFill>
                            <a:srgbClr val="000000"/>
                          </a:solidFill>
                          <a:effectLst/>
                          <a:latin typeface="Calibri" panose="020F0502020204030204" pitchFamily="34" charset="0"/>
                        </a:rPr>
                        <a:t>₹ 2,00,00,000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6899283"/>
                  </a:ext>
                </a:extLst>
              </a:tr>
              <a:tr h="436605">
                <a:tc gridSpan="3">
                  <a:txBody>
                    <a:bodyPr/>
                    <a:lstStyle/>
                    <a:p>
                      <a:pPr algn="ctr" fontAlgn="ctr"/>
                      <a:r>
                        <a:rPr lang="en-IN" sz="1600" b="0" i="0" u="none" strike="noStrike" baseline="0" dirty="0">
                          <a:solidFill>
                            <a:srgbClr val="000000"/>
                          </a:solidFill>
                          <a:effectLst/>
                          <a:latin typeface="Calibri" panose="020F0502020204030204" pitchFamily="34" charset="0"/>
                        </a:rPr>
                        <a:t>Totals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a:txBody>
                    <a:bodyPr/>
                    <a:lstStyle/>
                    <a:p>
                      <a:pPr algn="ctr" fontAlgn="b"/>
                      <a:r>
                        <a:rPr lang="en-IN" sz="1600" b="0" i="0" u="none" strike="noStrike" baseline="0" dirty="0">
                          <a:solidFill>
                            <a:srgbClr val="000000"/>
                          </a:solidFill>
                          <a:effectLst/>
                          <a:latin typeface="Calibri" panose="020F0502020204030204" pitchFamily="34" charset="0"/>
                        </a:rPr>
                        <a:t>₹ 6,50,00,000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600" b="0" i="0" u="none" strike="noStrike" baseline="0" dirty="0">
                          <a:solidFill>
                            <a:srgbClr val="000000"/>
                          </a:solidFill>
                          <a:effectLst/>
                          <a:latin typeface="Calibri" panose="020F0502020204030204" pitchFamily="34" charset="0"/>
                        </a:rPr>
                        <a:t>₹ 3,50,00,000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fontAlgn="t"/>
                      <a:r>
                        <a:rPr lang="en-IN" sz="1600" b="0" i="0" u="none" strike="noStrike" baseline="0" dirty="0">
                          <a:solidFill>
                            <a:srgbClr val="000000"/>
                          </a:solidFill>
                          <a:effectLst/>
                          <a:latin typeface="Calibri" panose="020F0502020204030204" pitchFamily="34" charset="0"/>
                        </a:rPr>
                        <a:t>₹ 10,00,00,000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528358851"/>
                  </a:ext>
                </a:extLst>
              </a:tr>
            </a:tbl>
          </a:graphicData>
        </a:graphic>
      </p:graphicFrame>
    </p:spTree>
    <p:extLst>
      <p:ext uri="{BB962C8B-B14F-4D97-AF65-F5344CB8AC3E}">
        <p14:creationId xmlns:p14="http://schemas.microsoft.com/office/powerpoint/2010/main" val="2226731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9" y="368959"/>
            <a:ext cx="453116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SWOT Appraisal</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3" name="Picture 2"/>
          <p:cNvPicPr>
            <a:picLocks noChangeAspect="1"/>
          </p:cNvPicPr>
          <p:nvPr/>
        </p:nvPicPr>
        <p:blipFill>
          <a:blip r:embed="rId11"/>
          <a:stretch>
            <a:fillRect/>
          </a:stretch>
        </p:blipFill>
        <p:spPr>
          <a:xfrm>
            <a:off x="1209448" y="1056610"/>
            <a:ext cx="10706782" cy="5463669"/>
          </a:xfrm>
          <a:prstGeom prst="rect">
            <a:avLst/>
          </a:prstGeom>
        </p:spPr>
      </p:pic>
      <p:sp>
        <p:nvSpPr>
          <p:cNvPr id="22" name="TextBox 21"/>
          <p:cNvSpPr txBox="1"/>
          <p:nvPr/>
        </p:nvSpPr>
        <p:spPr>
          <a:xfrm>
            <a:off x="1112740" y="2221549"/>
            <a:ext cx="441451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Unique service offerings</a:t>
            </a:r>
          </a:p>
          <a:p>
            <a:pPr marL="285750" indent="-285750">
              <a:buFont typeface="Wingdings" panose="05000000000000000000" pitchFamily="2" charset="2"/>
              <a:buChar char="Ø"/>
            </a:pPr>
            <a:r>
              <a:rPr lang="en-US" dirty="0">
                <a:solidFill>
                  <a:srgbClr val="002060"/>
                </a:solidFill>
              </a:rPr>
              <a:t>Cross-industry appeal </a:t>
            </a:r>
          </a:p>
          <a:p>
            <a:pPr marL="285750" indent="-285750">
              <a:buFont typeface="Wingdings" panose="05000000000000000000" pitchFamily="2" charset="2"/>
              <a:buChar char="Ø"/>
            </a:pPr>
            <a:r>
              <a:rPr lang="en-US" dirty="0">
                <a:solidFill>
                  <a:srgbClr val="002060"/>
                </a:solidFill>
              </a:rPr>
              <a:t>Digital marketing enabler for merchants</a:t>
            </a:r>
          </a:p>
          <a:p>
            <a:pPr marL="285750" indent="-285750">
              <a:buFont typeface="Wingdings" panose="05000000000000000000" pitchFamily="2" charset="2"/>
              <a:buChar char="Ø"/>
            </a:pPr>
            <a:r>
              <a:rPr lang="en-US" dirty="0">
                <a:solidFill>
                  <a:srgbClr val="002060"/>
                </a:solidFill>
              </a:rPr>
              <a:t>Payment flexibility for consumers</a:t>
            </a:r>
          </a:p>
        </p:txBody>
      </p:sp>
      <p:sp>
        <p:nvSpPr>
          <p:cNvPr id="23" name="TextBox 22"/>
          <p:cNvSpPr txBox="1"/>
          <p:nvPr/>
        </p:nvSpPr>
        <p:spPr>
          <a:xfrm>
            <a:off x="7640184" y="2506151"/>
            <a:ext cx="441451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Brand Establishment</a:t>
            </a:r>
          </a:p>
          <a:p>
            <a:pPr marL="285750" indent="-285750">
              <a:buFont typeface="Wingdings" panose="05000000000000000000" pitchFamily="2" charset="2"/>
              <a:buChar char="Ø"/>
            </a:pPr>
            <a:r>
              <a:rPr lang="en-US" dirty="0">
                <a:solidFill>
                  <a:srgbClr val="002060"/>
                </a:solidFill>
              </a:rPr>
              <a:t>Competition from current market leaders</a:t>
            </a:r>
          </a:p>
          <a:p>
            <a:pPr marL="285750" indent="-285750">
              <a:buFont typeface="Wingdings" panose="05000000000000000000" pitchFamily="2" charset="2"/>
              <a:buChar char="Ø"/>
            </a:pPr>
            <a:r>
              <a:rPr lang="en-US" dirty="0">
                <a:solidFill>
                  <a:srgbClr val="002060"/>
                </a:solidFill>
              </a:rPr>
              <a:t>Credit cards, as an alternative</a:t>
            </a:r>
          </a:p>
          <a:p>
            <a:pPr marL="285750" indent="-285750">
              <a:buFont typeface="Wingdings" panose="05000000000000000000" pitchFamily="2" charset="2"/>
              <a:buChar char="Ø"/>
            </a:pPr>
            <a:endParaRPr lang="en-US" dirty="0">
              <a:solidFill>
                <a:srgbClr val="002060"/>
              </a:solidFill>
            </a:endParaRPr>
          </a:p>
        </p:txBody>
      </p:sp>
      <p:sp>
        <p:nvSpPr>
          <p:cNvPr id="25" name="TextBox 24"/>
          <p:cNvSpPr txBox="1"/>
          <p:nvPr/>
        </p:nvSpPr>
        <p:spPr>
          <a:xfrm>
            <a:off x="7611815" y="4070762"/>
            <a:ext cx="4370971"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Expansion of existing service aggregators into hospitality business</a:t>
            </a:r>
          </a:p>
          <a:p>
            <a:pPr marL="285750" indent="-285750">
              <a:buFont typeface="Wingdings" panose="05000000000000000000" pitchFamily="2" charset="2"/>
              <a:buChar char="Ø"/>
            </a:pPr>
            <a:r>
              <a:rPr lang="en-US" dirty="0">
                <a:solidFill>
                  <a:srgbClr val="002060"/>
                </a:solidFill>
              </a:rPr>
              <a:t>Global players developing BNPL products</a:t>
            </a:r>
          </a:p>
        </p:txBody>
      </p:sp>
      <p:sp>
        <p:nvSpPr>
          <p:cNvPr id="27" name="TextBox 26"/>
          <p:cNvSpPr txBox="1"/>
          <p:nvPr/>
        </p:nvSpPr>
        <p:spPr>
          <a:xfrm>
            <a:off x="1101509" y="3867338"/>
            <a:ext cx="4622451"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First mover’s advantage</a:t>
            </a:r>
          </a:p>
          <a:p>
            <a:pPr marL="285750" indent="-285750">
              <a:buFont typeface="Wingdings" panose="05000000000000000000" pitchFamily="2" charset="2"/>
              <a:buChar char="Ø"/>
            </a:pPr>
            <a:r>
              <a:rPr lang="en-US" dirty="0">
                <a:solidFill>
                  <a:srgbClr val="002060"/>
                </a:solidFill>
              </a:rPr>
              <a:t>Rising customer expense on comfort</a:t>
            </a:r>
          </a:p>
          <a:p>
            <a:pPr marL="285750" indent="-285750">
              <a:buFont typeface="Wingdings" panose="05000000000000000000" pitchFamily="2" charset="2"/>
              <a:buChar char="Ø"/>
            </a:pPr>
            <a:r>
              <a:rPr lang="en-US" dirty="0">
                <a:solidFill>
                  <a:srgbClr val="002060"/>
                </a:solidFill>
              </a:rPr>
              <a:t>Additional borrowing option for consumers</a:t>
            </a:r>
          </a:p>
          <a:p>
            <a:pPr marL="285750" indent="-285750">
              <a:buFont typeface="Wingdings" panose="05000000000000000000" pitchFamily="2" charset="2"/>
              <a:buChar char="Ø"/>
            </a:pPr>
            <a:r>
              <a:rPr lang="en-US" dirty="0">
                <a:solidFill>
                  <a:srgbClr val="002060"/>
                </a:solidFill>
              </a:rPr>
              <a:t>Hospitality is an unexplored lending market</a:t>
            </a:r>
          </a:p>
          <a:p>
            <a:pPr marL="285750" indent="-285750">
              <a:buFont typeface="Wingdings" panose="05000000000000000000" pitchFamily="2" charset="2"/>
              <a:buChar char="Ø"/>
            </a:pPr>
            <a:r>
              <a:rPr lang="en-US" dirty="0">
                <a:solidFill>
                  <a:srgbClr val="002060"/>
                </a:solidFill>
              </a:rPr>
              <a:t>Technology innovation</a:t>
            </a:r>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18</a:t>
            </a:fld>
            <a:endParaRPr lang="en-US" dirty="0"/>
          </a:p>
        </p:txBody>
      </p:sp>
    </p:spTree>
    <p:extLst>
      <p:ext uri="{BB962C8B-B14F-4D97-AF65-F5344CB8AC3E}">
        <p14:creationId xmlns:p14="http://schemas.microsoft.com/office/powerpoint/2010/main" val="252837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19</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309073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 Mission, Vision &amp; Values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Mission:</a:t>
            </a:r>
          </a:p>
          <a:p>
            <a:pPr marL="46038" lvl="3" algn="just" defTabSz="969963" eaLnBrk="0" hangingPunct="0">
              <a:spcBef>
                <a:spcPts val="10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Vision:</a:t>
            </a:r>
          </a:p>
          <a:p>
            <a:pPr marL="46038" lvl="3" algn="just" defTabSz="969963" eaLnBrk="0" hangingPunct="0">
              <a:spcBef>
                <a:spcPts val="1000"/>
              </a:spcBef>
              <a:spcAft>
                <a:spcPts val="600"/>
              </a:spcAft>
              <a:buSzPct val="125000"/>
              <a:defRPr/>
            </a:pPr>
            <a:r>
              <a:rPr lang="en-US" sz="1900" dirty="0">
                <a:solidFill>
                  <a:srgbClr val="002060"/>
                </a:solidFill>
              </a:rPr>
              <a:t>Truevibez is dedicated to provide modern &amp; innovative solutions to our hospitality partners, via introduction of technology evolution in their offerings and creating avenues of inspiring new business horizons.</a:t>
            </a:r>
          </a:p>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Values:</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Innovation through Leadership </a:t>
            </a:r>
            <a:r>
              <a:rPr lang="en-US" sz="1900" dirty="0">
                <a:solidFill>
                  <a:srgbClr val="002060"/>
                </a:solidFill>
              </a:rPr>
              <a:t>: To become vanguard of hospitality experience enrichment</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Modernization &amp; Elegance </a:t>
            </a:r>
            <a:r>
              <a:rPr lang="en-US" sz="1900" dirty="0">
                <a:solidFill>
                  <a:srgbClr val="002060"/>
                </a:solidFill>
              </a:rPr>
              <a:t>: To develop ultramodern hospitality business solutions</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Focus &amp; Evolution </a:t>
            </a:r>
            <a:r>
              <a:rPr lang="en-US" sz="1900" dirty="0">
                <a:solidFill>
                  <a:srgbClr val="002060"/>
                </a:solidFill>
              </a:rPr>
              <a:t>: Relentlessly strive to improve business value through performance</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Acquisition Strategy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20</a:t>
            </a:fld>
            <a:endParaRPr lang="en-US" dirty="0"/>
          </a:p>
        </p:txBody>
      </p:sp>
      <p:graphicFrame>
        <p:nvGraphicFramePr>
          <p:cNvPr id="4" name="Table 4">
            <a:extLst>
              <a:ext uri="{FF2B5EF4-FFF2-40B4-BE49-F238E27FC236}">
                <a16:creationId xmlns:a16="http://schemas.microsoft.com/office/drawing/2014/main" id="{9117ECD8-3322-1F45-9338-64D7B57AF1D1}"/>
              </a:ext>
            </a:extLst>
          </p:cNvPr>
          <p:cNvGraphicFramePr>
            <a:graphicFrameLocks noGrp="1"/>
          </p:cNvGraphicFramePr>
          <p:nvPr>
            <p:extLst>
              <p:ext uri="{D42A27DB-BD31-4B8C-83A1-F6EECF244321}">
                <p14:modId xmlns:p14="http://schemas.microsoft.com/office/powerpoint/2010/main" val="3363852605"/>
              </p:ext>
            </p:extLst>
          </p:nvPr>
        </p:nvGraphicFramePr>
        <p:xfrm>
          <a:off x="1408340" y="1685696"/>
          <a:ext cx="10330266" cy="4023170"/>
        </p:xfrm>
        <a:graphic>
          <a:graphicData uri="http://schemas.openxmlformats.org/drawingml/2006/table">
            <a:tbl>
              <a:tblPr firstRow="1" bandRow="1">
                <a:tableStyleId>{5C22544A-7EE6-4342-B048-85BDC9FD1C3A}</a:tableStyleId>
              </a:tblPr>
              <a:tblGrid>
                <a:gridCol w="3890205">
                  <a:extLst>
                    <a:ext uri="{9D8B030D-6E8A-4147-A177-3AD203B41FA5}">
                      <a16:colId xmlns:a16="http://schemas.microsoft.com/office/drawing/2014/main" val="2686207966"/>
                    </a:ext>
                  </a:extLst>
                </a:gridCol>
                <a:gridCol w="3729519">
                  <a:extLst>
                    <a:ext uri="{9D8B030D-6E8A-4147-A177-3AD203B41FA5}">
                      <a16:colId xmlns:a16="http://schemas.microsoft.com/office/drawing/2014/main" val="516778469"/>
                    </a:ext>
                  </a:extLst>
                </a:gridCol>
                <a:gridCol w="2710542">
                  <a:extLst>
                    <a:ext uri="{9D8B030D-6E8A-4147-A177-3AD203B41FA5}">
                      <a16:colId xmlns:a16="http://schemas.microsoft.com/office/drawing/2014/main" val="1299421298"/>
                    </a:ext>
                  </a:extLst>
                </a:gridCol>
              </a:tblGrid>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Merchant Acquisition Strategy</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Consumer Acquisition Strategy</a:t>
                      </a:r>
                    </a:p>
                    <a:p>
                      <a:endParaRPr lang="en-US" dirty="0"/>
                    </a:p>
                  </a:txBody>
                  <a:tcPr/>
                </a:tc>
                <a:tc>
                  <a:txBody>
                    <a:bodyPr/>
                    <a:lstStyle/>
                    <a:p>
                      <a:r>
                        <a:rPr lang="en-US" dirty="0"/>
                        <a:t>Notes</a:t>
                      </a:r>
                    </a:p>
                  </a:txBody>
                  <a:tcPr/>
                </a:tc>
                <a:extLst>
                  <a:ext uri="{0D108BD9-81ED-4DB2-BD59-A6C34878D82A}">
                    <a16:rowId xmlns:a16="http://schemas.microsoft.com/office/drawing/2014/main" val="1381473525"/>
                  </a:ext>
                </a:extLst>
              </a:tr>
              <a:tr h="804634">
                <a:tc>
                  <a:txBody>
                    <a:bodyPr/>
                    <a:lstStyle/>
                    <a:p>
                      <a:pPr marL="0" indent="0">
                        <a:buFontTx/>
                        <a:buNone/>
                      </a:pPr>
                      <a:r>
                        <a:rPr lang="en-US" sz="1800" kern="1200" dirty="0">
                          <a:solidFill>
                            <a:schemeClr val="dk1"/>
                          </a:solidFill>
                          <a:latin typeface="+mn-lt"/>
                          <a:ea typeface="+mn-ea"/>
                          <a:cs typeface="+mn-cs"/>
                        </a:rPr>
                        <a:t>Direct sales via dedicated regional teams (10 per location per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WAIU direct acquisition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(6-8k per location per month)</a:t>
                      </a:r>
                    </a:p>
                  </a:txBody>
                  <a:tcPr/>
                </a:tc>
                <a:tc>
                  <a:txBody>
                    <a:bodyPr/>
                    <a:lstStyle/>
                    <a:p>
                      <a:r>
                        <a:rPr lang="en-US" dirty="0"/>
                        <a:t>WAIU service acquisitions</a:t>
                      </a:r>
                    </a:p>
                  </a:txBody>
                  <a:tcPr/>
                </a:tc>
                <a:extLst>
                  <a:ext uri="{0D108BD9-81ED-4DB2-BD59-A6C34878D82A}">
                    <a16:rowId xmlns:a16="http://schemas.microsoft.com/office/drawing/2014/main" val="4288536594"/>
                  </a:ext>
                </a:extLst>
              </a:tr>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Corporate collaborations with multi-location hospitality brands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Aggregation based model to increase time to market</a:t>
                      </a:r>
                    </a:p>
                  </a:txBody>
                  <a:tcPr/>
                </a:tc>
                <a:tc>
                  <a:txBody>
                    <a:bodyPr/>
                    <a:lstStyle/>
                    <a:p>
                      <a:r>
                        <a:rPr lang="en-US" dirty="0"/>
                        <a:t>To enable increased time to market</a:t>
                      </a:r>
                    </a:p>
                  </a:txBody>
                  <a:tcPr/>
                </a:tc>
                <a:extLst>
                  <a:ext uri="{0D108BD9-81ED-4DB2-BD59-A6C34878D82A}">
                    <a16:rowId xmlns:a16="http://schemas.microsoft.com/office/drawing/2014/main" val="111897762"/>
                  </a:ext>
                </a:extLst>
              </a:tr>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Pre/Post launch promotional &amp; marketing campaigns</a:t>
                      </a:r>
                    </a:p>
                  </a:txBody>
                  <a:tcPr/>
                </a:tc>
                <a:tc>
                  <a:txBody>
                    <a:bodyPr/>
                    <a:lstStyle/>
                    <a:p>
                      <a:r>
                        <a:rPr lang="en-US" dirty="0"/>
                        <a:t>Social media &amp; network advertisements</a:t>
                      </a:r>
                    </a:p>
                  </a:txBody>
                  <a:tcPr/>
                </a:tc>
                <a:tc>
                  <a:txBody>
                    <a:bodyPr/>
                    <a:lstStyle/>
                    <a:p>
                      <a:r>
                        <a:rPr lang="en-US" dirty="0"/>
                        <a:t>Combination of digital &amp; traditional strategies</a:t>
                      </a:r>
                    </a:p>
                  </a:txBody>
                  <a:tcPr/>
                </a:tc>
                <a:extLst>
                  <a:ext uri="{0D108BD9-81ED-4DB2-BD59-A6C34878D82A}">
                    <a16:rowId xmlns:a16="http://schemas.microsoft.com/office/drawing/2014/main" val="3690653335"/>
                  </a:ext>
                </a:extLst>
              </a:tr>
              <a:tr h="804634">
                <a:tc>
                  <a:txBody>
                    <a:bodyPr/>
                    <a:lstStyle/>
                    <a:p>
                      <a:r>
                        <a:rPr lang="en-US" dirty="0"/>
                        <a:t>Network tie-ups and contact center for customer servicing</a:t>
                      </a:r>
                    </a:p>
                  </a:txBody>
                  <a:tcPr/>
                </a:tc>
                <a:tc>
                  <a:txBody>
                    <a:bodyPr/>
                    <a:lstStyle/>
                    <a:p>
                      <a:r>
                        <a:rPr lang="en-US" dirty="0"/>
                        <a:t>Event tie-ups e.g., Ridermania, Ruggedian</a:t>
                      </a:r>
                    </a:p>
                  </a:txBody>
                  <a:tcPr/>
                </a:tc>
                <a:tc>
                  <a:txBody>
                    <a:bodyPr/>
                    <a:lstStyle/>
                    <a:p>
                      <a:endParaRPr lang="en-US" dirty="0"/>
                    </a:p>
                  </a:txBody>
                  <a:tcPr/>
                </a:tc>
                <a:extLst>
                  <a:ext uri="{0D108BD9-81ED-4DB2-BD59-A6C34878D82A}">
                    <a16:rowId xmlns:a16="http://schemas.microsoft.com/office/drawing/2014/main" val="1977289933"/>
                  </a:ext>
                </a:extLst>
              </a:tr>
            </a:tbl>
          </a:graphicData>
        </a:graphic>
      </p:graphicFrame>
    </p:spTree>
    <p:extLst>
      <p:ext uri="{BB962C8B-B14F-4D97-AF65-F5344CB8AC3E}">
        <p14:creationId xmlns:p14="http://schemas.microsoft.com/office/powerpoint/2010/main" val="259674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Corporate Partnership</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224340" y="6356350"/>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21</a:t>
            </a:fld>
            <a:endParaRPr lang="en-US" dirty="0"/>
          </a:p>
        </p:txBody>
      </p:sp>
      <p:graphicFrame>
        <p:nvGraphicFramePr>
          <p:cNvPr id="22" name="Table 22">
            <a:extLst>
              <a:ext uri="{FF2B5EF4-FFF2-40B4-BE49-F238E27FC236}">
                <a16:creationId xmlns:a16="http://schemas.microsoft.com/office/drawing/2014/main" id="{2BB58E01-63E7-8041-9D8E-7C59915A9442}"/>
              </a:ext>
            </a:extLst>
          </p:cNvPr>
          <p:cNvGraphicFramePr>
            <a:graphicFrameLocks noGrp="1"/>
          </p:cNvGraphicFramePr>
          <p:nvPr>
            <p:extLst>
              <p:ext uri="{D42A27DB-BD31-4B8C-83A1-F6EECF244321}">
                <p14:modId xmlns:p14="http://schemas.microsoft.com/office/powerpoint/2010/main" val="790179558"/>
              </p:ext>
            </p:extLst>
          </p:nvPr>
        </p:nvGraphicFramePr>
        <p:xfrm>
          <a:off x="1502837" y="1192117"/>
          <a:ext cx="10139034" cy="4792222"/>
        </p:xfrm>
        <a:graphic>
          <a:graphicData uri="http://schemas.openxmlformats.org/drawingml/2006/table">
            <a:tbl>
              <a:tblPr firstRow="1" bandRow="1">
                <a:tableStyleId>{93296810-A885-4BE3-A3E7-6D5BEEA58F35}</a:tableStyleId>
              </a:tblPr>
              <a:tblGrid>
                <a:gridCol w="731112">
                  <a:extLst>
                    <a:ext uri="{9D8B030D-6E8A-4147-A177-3AD203B41FA5}">
                      <a16:colId xmlns:a16="http://schemas.microsoft.com/office/drawing/2014/main" val="2102275307"/>
                    </a:ext>
                  </a:extLst>
                </a:gridCol>
                <a:gridCol w="3241298">
                  <a:extLst>
                    <a:ext uri="{9D8B030D-6E8A-4147-A177-3AD203B41FA5}">
                      <a16:colId xmlns:a16="http://schemas.microsoft.com/office/drawing/2014/main" val="1911834963"/>
                    </a:ext>
                  </a:extLst>
                </a:gridCol>
                <a:gridCol w="6166624">
                  <a:extLst>
                    <a:ext uri="{9D8B030D-6E8A-4147-A177-3AD203B41FA5}">
                      <a16:colId xmlns:a16="http://schemas.microsoft.com/office/drawing/2014/main" val="2283718322"/>
                    </a:ext>
                  </a:extLst>
                </a:gridCol>
              </a:tblGrid>
              <a:tr h="319225">
                <a:tc>
                  <a:txBody>
                    <a:bodyPr/>
                    <a:lstStyle/>
                    <a:p>
                      <a:pPr algn="ctr" fontAlgn="t"/>
                      <a:r>
                        <a:rPr lang="en-IN" sz="2000" b="1" u="none" strike="noStrike" dirty="0">
                          <a:solidFill>
                            <a:srgbClr val="000000"/>
                          </a:solidFill>
                          <a:effectLst/>
                        </a:rPr>
                        <a:t>S. No.</a:t>
                      </a:r>
                      <a:endParaRPr lang="en-IN" sz="2000" b="1"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a:solidFill>
                            <a:srgbClr val="000000"/>
                          </a:solidFill>
                          <a:effectLst/>
                        </a:rPr>
                        <a:t>Partner</a:t>
                      </a:r>
                      <a:endParaRPr lang="en-IN" sz="20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dirty="0">
                          <a:solidFill>
                            <a:srgbClr val="000000"/>
                          </a:solidFill>
                          <a:effectLst/>
                        </a:rPr>
                        <a:t>Role</a:t>
                      </a:r>
                      <a:endParaRPr lang="en-IN"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344940733"/>
                  </a:ext>
                </a:extLst>
              </a:tr>
              <a:tr h="374047">
                <a:tc>
                  <a:txBody>
                    <a:bodyPr/>
                    <a:lstStyle/>
                    <a:p>
                      <a:pPr algn="ctr" fontAlgn="t"/>
                      <a:r>
                        <a:rPr lang="en-IN" sz="1600" b="0" u="none" strike="noStrike" dirty="0">
                          <a:solidFill>
                            <a:srgbClr val="000000"/>
                          </a:solidFill>
                          <a:effectLst/>
                        </a:rPr>
                        <a:t>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NPCI</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Nth Reward Loyalty platform onboarding &amp; campaigning platform</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41467040"/>
                  </a:ext>
                </a:extLst>
              </a:tr>
              <a:tr h="374047">
                <a:tc>
                  <a:txBody>
                    <a:bodyPr/>
                    <a:lstStyle/>
                    <a:p>
                      <a:pPr algn="ctr" fontAlgn="t"/>
                      <a:r>
                        <a:rPr lang="en-IN" sz="1600" b="0" u="none" strike="noStrike">
                          <a:solidFill>
                            <a:srgbClr val="000000"/>
                          </a:solidFill>
                          <a:effectLst/>
                        </a:rPr>
                        <a:t>2</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Cosmos Bank / Lokmanya Co-Operative Society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Value add service to bank customers via bank's super-app</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0412165"/>
                  </a:ext>
                </a:extLst>
              </a:tr>
              <a:tr h="319225">
                <a:tc>
                  <a:txBody>
                    <a:bodyPr/>
                    <a:lstStyle/>
                    <a:p>
                      <a:pPr algn="ctr" fontAlgn="t"/>
                      <a:r>
                        <a:rPr lang="en-IN" sz="1600" b="0" u="none" strike="noStrike">
                          <a:solidFill>
                            <a:srgbClr val="000000"/>
                          </a:solidFill>
                          <a:effectLst/>
                        </a:rPr>
                        <a:t>3</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KPMG</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RBI regulatory compliance and licensing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204056657"/>
                  </a:ext>
                </a:extLst>
              </a:tr>
              <a:tr h="319225">
                <a:tc>
                  <a:txBody>
                    <a:bodyPr/>
                    <a:lstStyle/>
                    <a:p>
                      <a:pPr algn="ctr" fontAlgn="t"/>
                      <a:r>
                        <a:rPr lang="en-IN" sz="1600" b="0" i="0" u="none" strike="noStrike" dirty="0">
                          <a:solidFill>
                            <a:srgbClr val="000000"/>
                          </a:solidFill>
                          <a:effectLst/>
                          <a:latin typeface="Calibri" panose="020F0502020204030204" pitchFamily="34" charset="0"/>
                        </a:rPr>
                        <a:t>4</a:t>
                      </a:r>
                    </a:p>
                  </a:txBody>
                  <a:tcPr marL="9525" marR="9525" marT="9525" marB="0"/>
                </a:tc>
                <a:tc>
                  <a:txBody>
                    <a:bodyPr/>
                    <a:lstStyle/>
                    <a:p>
                      <a:pPr algn="l" fontAlgn="t"/>
                      <a:r>
                        <a:rPr lang="en-IN" sz="1600" b="0" u="none" strike="noStrike" dirty="0">
                          <a:solidFill>
                            <a:srgbClr val="000000"/>
                          </a:solidFill>
                          <a:effectLst/>
                        </a:rPr>
                        <a:t>Payu Finance (Lazypay)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12786287"/>
                  </a:ext>
                </a:extLst>
              </a:tr>
              <a:tr h="319225">
                <a:tc>
                  <a:txBody>
                    <a:bodyPr/>
                    <a:lstStyle/>
                    <a:p>
                      <a:pPr algn="ctr" fontAlgn="t"/>
                      <a:r>
                        <a:rPr lang="en-IN" sz="1600" b="0" i="0" u="none" strike="noStrike" dirty="0">
                          <a:solidFill>
                            <a:srgbClr val="000000"/>
                          </a:solidFill>
                          <a:effectLst/>
                          <a:latin typeface="Calibri" panose="020F0502020204030204" pitchFamily="34" charset="0"/>
                        </a:rPr>
                        <a:t>5</a:t>
                      </a:r>
                    </a:p>
                  </a:txBody>
                  <a:tcPr marL="9525" marR="9525" marT="9525" marB="0"/>
                </a:tc>
                <a:tc>
                  <a:txBody>
                    <a:bodyPr/>
                    <a:lstStyle/>
                    <a:p>
                      <a:pPr algn="l" fontAlgn="t"/>
                      <a:r>
                        <a:rPr lang="en-IN" sz="1600" b="0" u="none" strike="noStrike" dirty="0">
                          <a:solidFill>
                            <a:srgbClr val="000000"/>
                          </a:solidFill>
                          <a:effectLst/>
                        </a:rPr>
                        <a:t>ZestMoney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51724134"/>
                  </a:ext>
                </a:extLst>
              </a:tr>
              <a:tr h="319225">
                <a:tc>
                  <a:txBody>
                    <a:bodyPr/>
                    <a:lstStyle/>
                    <a:p>
                      <a:pPr algn="ctr" fontAlgn="t"/>
                      <a:r>
                        <a:rPr lang="en-IN" sz="1600" b="0" i="0" u="none" strike="noStrike" dirty="0">
                          <a:solidFill>
                            <a:srgbClr val="000000"/>
                          </a:solidFill>
                          <a:effectLst/>
                          <a:latin typeface="Calibri" panose="020F0502020204030204" pitchFamily="34" charset="0"/>
                        </a:rPr>
                        <a:t>6</a:t>
                      </a:r>
                    </a:p>
                  </a:txBody>
                  <a:tcPr marL="9525" marR="9525" marT="9525" marB="0"/>
                </a:tc>
                <a:tc>
                  <a:txBody>
                    <a:bodyPr/>
                    <a:lstStyle/>
                    <a:p>
                      <a:pPr algn="l" fontAlgn="t"/>
                      <a:r>
                        <a:rPr lang="en-IN" sz="1600" b="0" u="none" strike="noStrike" dirty="0">
                          <a:solidFill>
                            <a:srgbClr val="000000"/>
                          </a:solidFill>
                          <a:effectLst/>
                        </a:rPr>
                        <a:t>Early Salary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10197614"/>
                  </a:ext>
                </a:extLst>
              </a:tr>
              <a:tr h="319225">
                <a:tc>
                  <a:txBody>
                    <a:bodyPr/>
                    <a:lstStyle/>
                    <a:p>
                      <a:pPr algn="ctr" fontAlgn="t"/>
                      <a:r>
                        <a:rPr lang="en-IN" sz="1600" b="0" i="0" u="none" strike="noStrike" dirty="0">
                          <a:solidFill>
                            <a:srgbClr val="000000"/>
                          </a:solidFill>
                          <a:effectLst/>
                          <a:latin typeface="Calibri" panose="020F0502020204030204" pitchFamily="34" charset="0"/>
                        </a:rPr>
                        <a:t>7</a:t>
                      </a:r>
                    </a:p>
                  </a:txBody>
                  <a:tcPr marL="9525" marR="9525" marT="9525" marB="0"/>
                </a:tc>
                <a:tc>
                  <a:txBody>
                    <a:bodyPr/>
                    <a:lstStyle/>
                    <a:p>
                      <a:pPr algn="l" fontAlgn="t"/>
                      <a:r>
                        <a:rPr lang="en-IN" sz="1600" b="0" u="none" strike="noStrike" dirty="0">
                          <a:solidFill>
                            <a:srgbClr val="000000"/>
                          </a:solidFill>
                          <a:effectLst/>
                        </a:rPr>
                        <a:t>LoanTap</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703459088"/>
                  </a:ext>
                </a:extLst>
              </a:tr>
              <a:tr h="319225">
                <a:tc>
                  <a:txBody>
                    <a:bodyPr/>
                    <a:lstStyle/>
                    <a:p>
                      <a:pPr algn="ctr" fontAlgn="t"/>
                      <a:r>
                        <a:rPr lang="en-IN" sz="1600" b="0" i="0" u="none" strike="noStrike" dirty="0">
                          <a:solidFill>
                            <a:srgbClr val="000000"/>
                          </a:solidFill>
                          <a:effectLst/>
                          <a:latin typeface="Calibri" panose="020F0502020204030204" pitchFamily="34" charset="0"/>
                        </a:rPr>
                        <a:t>8</a:t>
                      </a:r>
                    </a:p>
                  </a:txBody>
                  <a:tcPr marL="9525" marR="9525" marT="9525" marB="0"/>
                </a:tc>
                <a:tc>
                  <a:txBody>
                    <a:bodyPr/>
                    <a:lstStyle/>
                    <a:p>
                      <a:pPr algn="l" fontAlgn="t"/>
                      <a:r>
                        <a:rPr lang="en-IN" sz="1600" b="0" u="none" strike="noStrike" dirty="0">
                          <a:solidFill>
                            <a:srgbClr val="000000"/>
                          </a:solidFill>
                          <a:effectLst/>
                        </a:rPr>
                        <a:t>Michael Dell Foundation</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68922891"/>
                  </a:ext>
                </a:extLst>
              </a:tr>
              <a:tr h="409495">
                <a:tc>
                  <a:txBody>
                    <a:bodyPr/>
                    <a:lstStyle/>
                    <a:p>
                      <a:pPr algn="ctr" fontAlgn="t"/>
                      <a:r>
                        <a:rPr lang="en-IN" sz="1600" b="0" i="0" u="none" strike="noStrike" dirty="0">
                          <a:solidFill>
                            <a:srgbClr val="000000"/>
                          </a:solidFill>
                          <a:effectLst/>
                          <a:latin typeface="Calibri" panose="020F0502020204030204" pitchFamily="34" charset="0"/>
                        </a:rPr>
                        <a:t>9</a:t>
                      </a:r>
                    </a:p>
                  </a:txBody>
                  <a:tcPr marL="9525" marR="9525" marT="9525" marB="0"/>
                </a:tc>
                <a:tc>
                  <a:txBody>
                    <a:bodyPr/>
                    <a:lstStyle/>
                    <a:p>
                      <a:pPr algn="l" fontAlgn="t"/>
                      <a:r>
                        <a:rPr lang="en-IN" sz="1600" b="0" u="none" strike="noStrike" dirty="0">
                          <a:solidFill>
                            <a:srgbClr val="000000"/>
                          </a:solidFill>
                          <a:effectLst/>
                        </a:rPr>
                        <a:t>Suniel Shetty (Popcorn Entertainment)</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Brand Ambassador</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22278281"/>
                  </a:ext>
                </a:extLst>
              </a:tr>
              <a:tr h="319225">
                <a:tc>
                  <a:txBody>
                    <a:bodyPr/>
                    <a:lstStyle/>
                    <a:p>
                      <a:pPr algn="ctr" fontAlgn="t"/>
                      <a:r>
                        <a:rPr lang="en-IN" sz="1600" b="0" u="none" strike="noStrike" dirty="0">
                          <a:solidFill>
                            <a:srgbClr val="000000"/>
                          </a:solidFill>
                          <a:effectLst/>
                        </a:rPr>
                        <a:t>10</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TOI, Pune Mirror</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Media &amp; Advertorials</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49974628"/>
                  </a:ext>
                </a:extLst>
              </a:tr>
              <a:tr h="319225">
                <a:tc>
                  <a:txBody>
                    <a:bodyPr/>
                    <a:lstStyle/>
                    <a:p>
                      <a:pPr algn="ctr" fontAlgn="t"/>
                      <a:r>
                        <a:rPr lang="en-IN" sz="1600" b="0" u="none" strike="noStrike" dirty="0">
                          <a:solidFill>
                            <a:srgbClr val="000000"/>
                          </a:solidFill>
                          <a:effectLst/>
                        </a:rPr>
                        <a:t>11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SonyLiv</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Entertainment and broadcast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92973554"/>
                  </a:ext>
                </a:extLst>
              </a:tr>
              <a:tr h="319225">
                <a:tc>
                  <a:txBody>
                    <a:bodyPr/>
                    <a:lstStyle/>
                    <a:p>
                      <a:pPr algn="ctr" fontAlgn="t"/>
                      <a:r>
                        <a:rPr lang="en-IN" sz="1600" b="0" u="none" strike="noStrike" dirty="0">
                          <a:solidFill>
                            <a:srgbClr val="000000"/>
                          </a:solidFill>
                          <a:effectLst/>
                        </a:rPr>
                        <a:t>12</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Stratacache (SCALA)</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Broadcast infrastructure and CDN</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162152428"/>
                  </a:ext>
                </a:extLst>
              </a:tr>
              <a:tr h="319225">
                <a:tc>
                  <a:txBody>
                    <a:bodyPr/>
                    <a:lstStyle/>
                    <a:p>
                      <a:pPr algn="ctr" fontAlgn="t"/>
                      <a:r>
                        <a:rPr lang="en-IN" sz="1600" b="0" u="none" strike="noStrike" dirty="0">
                          <a:solidFill>
                            <a:srgbClr val="000000"/>
                          </a:solidFill>
                          <a:effectLst/>
                        </a:rPr>
                        <a:t>13</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Sazinga Digital</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Technical platform development &amp; maintenance</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06991784"/>
                  </a:ext>
                </a:extLst>
              </a:tr>
            </a:tbl>
          </a:graphicData>
        </a:graphic>
      </p:graphicFrame>
    </p:spTree>
    <p:extLst>
      <p:ext uri="{BB962C8B-B14F-4D97-AF65-F5344CB8AC3E}">
        <p14:creationId xmlns:p14="http://schemas.microsoft.com/office/powerpoint/2010/main" val="386232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174513" y="6574139"/>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a:xfrm>
            <a:off x="9073686" y="6263237"/>
            <a:ext cx="2743200" cy="365125"/>
          </a:xfrm>
        </p:spPr>
        <p:txBody>
          <a:bodyPr/>
          <a:lstStyle/>
          <a:p>
            <a:fld id="{D4960F7B-5716-4810-A91D-46252C2EC1F4}" type="slidenum">
              <a:rPr lang="en-US" smtClean="0"/>
              <a:t>22</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46064" y="2394128"/>
            <a:ext cx="1902252" cy="369332"/>
          </a:xfrm>
          <a:prstGeom prst="rect">
            <a:avLst/>
          </a:prstGeom>
          <a:noFill/>
        </p:spPr>
        <p:txBody>
          <a:bodyPr wrap="none" rtlCol="0">
            <a:spAutoFit/>
          </a:bodyPr>
          <a:lstStyle/>
          <a:p>
            <a:pPr algn="ctr"/>
            <a:r>
              <a:rPr lang="en-US" b="1" u="sng" dirty="0">
                <a:solidFill>
                  <a:schemeClr val="accent5">
                    <a:lumMod val="75000"/>
                  </a:schemeClr>
                </a:solidFill>
              </a:rPr>
              <a:t>Board Of Advisors</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9423" y="2926435"/>
            <a:ext cx="818461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Rahul Renavikar </a:t>
            </a:r>
            <a:r>
              <a:rPr lang="en-US" sz="1400" dirty="0">
                <a:solidFill>
                  <a:schemeClr val="accent5">
                    <a:lumMod val="75000"/>
                  </a:schemeClr>
                </a:solidFill>
              </a:rPr>
              <a:t>:Managing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908104" y="3744579"/>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Shrikant Chatur </a:t>
            </a:r>
            <a:r>
              <a:rPr lang="en-US" sz="1400" dirty="0">
                <a:solidFill>
                  <a:schemeClr val="accent5">
                    <a:lumMod val="75000"/>
                  </a:schemeClr>
                </a:solidFill>
              </a:rPr>
              <a:t>: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6953" y="3327064"/>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Chetan Oswal </a:t>
            </a:r>
            <a:r>
              <a:rPr lang="en-US" sz="1400" dirty="0">
                <a:solidFill>
                  <a:schemeClr val="accent5">
                    <a:lumMod val="75000"/>
                  </a:schemeClr>
                </a:solidFill>
              </a:rPr>
              <a:t>: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sp>
        <p:nvSpPr>
          <p:cNvPr id="46" name="TextBox 45">
            <a:extLst>
              <a:ext uri="{FF2B5EF4-FFF2-40B4-BE49-F238E27FC236}">
                <a16:creationId xmlns:a16="http://schemas.microsoft.com/office/drawing/2014/main" id="{AE6F4AC7-C5AB-F845-AC27-90E50233B06F}"/>
              </a:ext>
            </a:extLst>
          </p:cNvPr>
          <p:cNvSpPr txBox="1"/>
          <p:nvPr/>
        </p:nvSpPr>
        <p:spPr>
          <a:xfrm>
            <a:off x="1922610" y="5090746"/>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Yogesh Katre </a:t>
            </a:r>
            <a:r>
              <a:rPr lang="en-US" sz="1400" dirty="0">
                <a:solidFill>
                  <a:schemeClr val="accent5">
                    <a:lumMod val="75000"/>
                  </a:schemeClr>
                </a:solidFill>
              </a:rPr>
              <a:t>: Sales Head, Loantap</a:t>
            </a:r>
          </a:p>
        </p:txBody>
      </p:sp>
      <p:sp>
        <p:nvSpPr>
          <p:cNvPr id="53" name="TextBox 52">
            <a:extLst>
              <a:ext uri="{FF2B5EF4-FFF2-40B4-BE49-F238E27FC236}">
                <a16:creationId xmlns:a16="http://schemas.microsoft.com/office/drawing/2014/main" id="{BCC88476-CC34-8344-A1BF-89BE55D2BFCB}"/>
              </a:ext>
            </a:extLst>
          </p:cNvPr>
          <p:cNvSpPr txBox="1"/>
          <p:nvPr/>
        </p:nvSpPr>
        <p:spPr>
          <a:xfrm>
            <a:off x="1925068" y="4211808"/>
            <a:ext cx="749633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Sanjay Phadke </a:t>
            </a:r>
            <a:r>
              <a:rPr lang="en-US" sz="1400" dirty="0">
                <a:solidFill>
                  <a:schemeClr val="accent5">
                    <a:lumMod val="75000"/>
                  </a:schemeClr>
                </a:solidFill>
              </a:rPr>
              <a:t>: Fintech Specialist, Ex. EVP Edelweiss &amp; Vayana Network, JP Morgan, HSBC</a:t>
            </a:r>
          </a:p>
        </p:txBody>
      </p:sp>
      <p:sp>
        <p:nvSpPr>
          <p:cNvPr id="55" name="TextBox 54">
            <a:extLst>
              <a:ext uri="{FF2B5EF4-FFF2-40B4-BE49-F238E27FC236}">
                <a16:creationId xmlns:a16="http://schemas.microsoft.com/office/drawing/2014/main" id="{568F2FBB-6F7A-A64B-8D10-821B91686B0D}"/>
              </a:ext>
            </a:extLst>
          </p:cNvPr>
          <p:cNvSpPr txBox="1"/>
          <p:nvPr/>
        </p:nvSpPr>
        <p:spPr>
          <a:xfrm>
            <a:off x="1923357" y="4657143"/>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Rakesh Malhotra </a:t>
            </a:r>
            <a:r>
              <a:rPr lang="en-US" sz="1400" dirty="0">
                <a:solidFill>
                  <a:schemeClr val="accent5">
                    <a:lumMod val="75000"/>
                  </a:schemeClr>
                </a:solidFill>
              </a:rPr>
              <a:t>: Media Curator, Ex. Media Head - Sakal</a:t>
            </a:r>
          </a:p>
        </p:txBody>
      </p:sp>
      <p:pic>
        <p:nvPicPr>
          <p:cNvPr id="56" name="Picture 55">
            <a:extLst>
              <a:ext uri="{FF2B5EF4-FFF2-40B4-BE49-F238E27FC236}">
                <a16:creationId xmlns:a16="http://schemas.microsoft.com/office/drawing/2014/main" id="{42908488-50FF-C44F-ACB3-34DF2CB5B27E}"/>
              </a:ext>
            </a:extLst>
          </p:cNvPr>
          <p:cNvPicPr>
            <a:picLocks noChangeAspect="1"/>
          </p:cNvPicPr>
          <p:nvPr/>
        </p:nvPicPr>
        <p:blipFill>
          <a:blip r:embed="rId11"/>
          <a:stretch>
            <a:fillRect/>
          </a:stretch>
        </p:blipFill>
        <p:spPr>
          <a:xfrm>
            <a:off x="1530100" y="2861886"/>
            <a:ext cx="288226" cy="386345"/>
          </a:xfrm>
          <a:prstGeom prst="rect">
            <a:avLst/>
          </a:prstGeom>
        </p:spPr>
      </p:pic>
      <p:pic>
        <p:nvPicPr>
          <p:cNvPr id="57" name="Picture 56">
            <a:extLst>
              <a:ext uri="{FF2B5EF4-FFF2-40B4-BE49-F238E27FC236}">
                <a16:creationId xmlns:a16="http://schemas.microsoft.com/office/drawing/2014/main" id="{721F539C-6F15-0C4B-9FDD-B3670064A81B}"/>
              </a:ext>
            </a:extLst>
          </p:cNvPr>
          <p:cNvPicPr>
            <a:picLocks noChangeAspect="1"/>
          </p:cNvPicPr>
          <p:nvPr/>
        </p:nvPicPr>
        <p:blipFill>
          <a:blip r:embed="rId11"/>
          <a:stretch>
            <a:fillRect/>
          </a:stretch>
        </p:blipFill>
        <p:spPr>
          <a:xfrm>
            <a:off x="1530100" y="3274608"/>
            <a:ext cx="288226" cy="386345"/>
          </a:xfrm>
          <a:prstGeom prst="rect">
            <a:avLst/>
          </a:prstGeom>
        </p:spPr>
      </p:pic>
      <p:pic>
        <p:nvPicPr>
          <p:cNvPr id="58" name="Picture 57">
            <a:extLst>
              <a:ext uri="{FF2B5EF4-FFF2-40B4-BE49-F238E27FC236}">
                <a16:creationId xmlns:a16="http://schemas.microsoft.com/office/drawing/2014/main" id="{8D0DBCED-6FAF-944B-A815-441DD609742D}"/>
              </a:ext>
            </a:extLst>
          </p:cNvPr>
          <p:cNvPicPr>
            <a:picLocks noChangeAspect="1"/>
          </p:cNvPicPr>
          <p:nvPr/>
        </p:nvPicPr>
        <p:blipFill>
          <a:blip r:embed="rId11"/>
          <a:stretch>
            <a:fillRect/>
          </a:stretch>
        </p:blipFill>
        <p:spPr>
          <a:xfrm>
            <a:off x="1528390" y="3736105"/>
            <a:ext cx="288226" cy="386345"/>
          </a:xfrm>
          <a:prstGeom prst="rect">
            <a:avLst/>
          </a:prstGeom>
        </p:spPr>
      </p:pic>
      <p:pic>
        <p:nvPicPr>
          <p:cNvPr id="59" name="Picture 58">
            <a:extLst>
              <a:ext uri="{FF2B5EF4-FFF2-40B4-BE49-F238E27FC236}">
                <a16:creationId xmlns:a16="http://schemas.microsoft.com/office/drawing/2014/main" id="{73BFB20D-0674-804F-AD7F-EF6AD5D029B2}"/>
              </a:ext>
            </a:extLst>
          </p:cNvPr>
          <p:cNvPicPr>
            <a:picLocks noChangeAspect="1"/>
          </p:cNvPicPr>
          <p:nvPr/>
        </p:nvPicPr>
        <p:blipFill>
          <a:blip r:embed="rId11"/>
          <a:stretch>
            <a:fillRect/>
          </a:stretch>
        </p:blipFill>
        <p:spPr>
          <a:xfrm>
            <a:off x="1530100" y="4210431"/>
            <a:ext cx="288226" cy="386345"/>
          </a:xfrm>
          <a:prstGeom prst="rect">
            <a:avLst/>
          </a:prstGeom>
        </p:spPr>
      </p:pic>
      <p:pic>
        <p:nvPicPr>
          <p:cNvPr id="60" name="Picture 59">
            <a:extLst>
              <a:ext uri="{FF2B5EF4-FFF2-40B4-BE49-F238E27FC236}">
                <a16:creationId xmlns:a16="http://schemas.microsoft.com/office/drawing/2014/main" id="{E19406CA-5836-5A49-86C6-A62FABF7713B}"/>
              </a:ext>
            </a:extLst>
          </p:cNvPr>
          <p:cNvPicPr>
            <a:picLocks noChangeAspect="1"/>
          </p:cNvPicPr>
          <p:nvPr/>
        </p:nvPicPr>
        <p:blipFill>
          <a:blip r:embed="rId11"/>
          <a:stretch>
            <a:fillRect/>
          </a:stretch>
        </p:blipFill>
        <p:spPr>
          <a:xfrm>
            <a:off x="1528390" y="4619681"/>
            <a:ext cx="288226" cy="386345"/>
          </a:xfrm>
          <a:prstGeom prst="rect">
            <a:avLst/>
          </a:prstGeom>
        </p:spPr>
      </p:pic>
      <p:pic>
        <p:nvPicPr>
          <p:cNvPr id="61" name="Picture 60">
            <a:extLst>
              <a:ext uri="{FF2B5EF4-FFF2-40B4-BE49-F238E27FC236}">
                <a16:creationId xmlns:a16="http://schemas.microsoft.com/office/drawing/2014/main" id="{AE85A34B-24B4-9A4C-855D-4A2CCDF7F43C}"/>
              </a:ext>
            </a:extLst>
          </p:cNvPr>
          <p:cNvPicPr>
            <a:picLocks noChangeAspect="1"/>
          </p:cNvPicPr>
          <p:nvPr/>
        </p:nvPicPr>
        <p:blipFill>
          <a:blip r:embed="rId11"/>
          <a:stretch>
            <a:fillRect/>
          </a:stretch>
        </p:blipFill>
        <p:spPr>
          <a:xfrm>
            <a:off x="1535827" y="5050856"/>
            <a:ext cx="288226" cy="386345"/>
          </a:xfrm>
          <a:prstGeom prst="rect">
            <a:avLst/>
          </a:prstGeom>
        </p:spPr>
      </p:pic>
      <p:sp>
        <p:nvSpPr>
          <p:cNvPr id="62" name="TextBox 61">
            <a:extLst>
              <a:ext uri="{FF2B5EF4-FFF2-40B4-BE49-F238E27FC236}">
                <a16:creationId xmlns:a16="http://schemas.microsoft.com/office/drawing/2014/main" id="{FFAAE66E-29A6-954E-9CA3-2D1C0D805F4A}"/>
              </a:ext>
            </a:extLst>
          </p:cNvPr>
          <p:cNvSpPr txBox="1"/>
          <p:nvPr/>
        </p:nvSpPr>
        <p:spPr>
          <a:xfrm>
            <a:off x="1914064" y="5471743"/>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Harun Rashid Khan </a:t>
            </a:r>
            <a:r>
              <a:rPr lang="en-US" sz="1400" dirty="0">
                <a:solidFill>
                  <a:schemeClr val="accent5">
                    <a:lumMod val="75000"/>
                  </a:schemeClr>
                </a:solidFill>
              </a:rPr>
              <a:t>: Regulatory Advisor, Ex. Deputy Governor RBI</a:t>
            </a:r>
          </a:p>
        </p:txBody>
      </p:sp>
      <p:pic>
        <p:nvPicPr>
          <p:cNvPr id="63" name="Picture 62">
            <a:extLst>
              <a:ext uri="{FF2B5EF4-FFF2-40B4-BE49-F238E27FC236}">
                <a16:creationId xmlns:a16="http://schemas.microsoft.com/office/drawing/2014/main" id="{0E0AE973-3EDC-CE4D-923A-9451A0F59F47}"/>
              </a:ext>
            </a:extLst>
          </p:cNvPr>
          <p:cNvPicPr>
            <a:picLocks noChangeAspect="1"/>
          </p:cNvPicPr>
          <p:nvPr/>
        </p:nvPicPr>
        <p:blipFill>
          <a:blip r:embed="rId11"/>
          <a:stretch>
            <a:fillRect/>
          </a:stretch>
        </p:blipFill>
        <p:spPr>
          <a:xfrm>
            <a:off x="1543262" y="5459730"/>
            <a:ext cx="288226" cy="386345"/>
          </a:xfrm>
          <a:prstGeom prst="rect">
            <a:avLst/>
          </a:prstGeom>
        </p:spPr>
      </p:pic>
      <p:sp>
        <p:nvSpPr>
          <p:cNvPr id="64" name="TextBox 63">
            <a:extLst>
              <a:ext uri="{FF2B5EF4-FFF2-40B4-BE49-F238E27FC236}">
                <a16:creationId xmlns:a16="http://schemas.microsoft.com/office/drawing/2014/main" id="{5D1BDFB8-B875-914D-8C5F-FFEC60EAB0C0}"/>
              </a:ext>
            </a:extLst>
          </p:cNvPr>
          <p:cNvSpPr txBox="1"/>
          <p:nvPr/>
        </p:nvSpPr>
        <p:spPr>
          <a:xfrm>
            <a:off x="1923724" y="585274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Vinay Baijal </a:t>
            </a:r>
            <a:r>
              <a:rPr lang="en-US" sz="1400" dirty="0">
                <a:solidFill>
                  <a:schemeClr val="accent5">
                    <a:lumMod val="75000"/>
                  </a:schemeClr>
                </a:solidFill>
              </a:rPr>
              <a:t>: Regulatory Advisor, Ex. CGM Banking, RBI</a:t>
            </a:r>
          </a:p>
        </p:txBody>
      </p:sp>
      <p:pic>
        <p:nvPicPr>
          <p:cNvPr id="65" name="Picture 64">
            <a:extLst>
              <a:ext uri="{FF2B5EF4-FFF2-40B4-BE49-F238E27FC236}">
                <a16:creationId xmlns:a16="http://schemas.microsoft.com/office/drawing/2014/main" id="{44D2F114-9602-FC49-9E42-CE070F2A697F}"/>
              </a:ext>
            </a:extLst>
          </p:cNvPr>
          <p:cNvPicPr>
            <a:picLocks noChangeAspect="1"/>
          </p:cNvPicPr>
          <p:nvPr/>
        </p:nvPicPr>
        <p:blipFill>
          <a:blip r:embed="rId11"/>
          <a:stretch>
            <a:fillRect/>
          </a:stretch>
        </p:blipFill>
        <p:spPr>
          <a:xfrm>
            <a:off x="1528395" y="5812851"/>
            <a:ext cx="288226" cy="386345"/>
          </a:xfrm>
          <a:prstGeom prst="rect">
            <a:avLst/>
          </a:prstGeom>
        </p:spPr>
      </p:pic>
    </p:spTree>
    <p:extLst>
      <p:ext uri="{BB962C8B-B14F-4D97-AF65-F5344CB8AC3E}">
        <p14:creationId xmlns:p14="http://schemas.microsoft.com/office/powerpoint/2010/main" val="193456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23</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047989"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952627"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Program WAIŪ : Product &amp; Features</a:t>
            </a:r>
          </a:p>
        </p:txBody>
      </p:sp>
      <p:cxnSp>
        <p:nvCxnSpPr>
          <p:cNvPr id="20" name="Straight Connector 19"/>
          <p:cNvCxnSpPr/>
          <p:nvPr/>
        </p:nvCxnSpPr>
        <p:spPr>
          <a:xfrm flipV="1">
            <a:off x="1146629" y="1014084"/>
            <a:ext cx="10785554"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6"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cxnSp>
        <p:nvCxnSpPr>
          <p:cNvPr id="40" name="Straight Connector 39"/>
          <p:cNvCxnSpPr/>
          <p:nvPr/>
        </p:nvCxnSpPr>
        <p:spPr>
          <a:xfrm flipV="1">
            <a:off x="1146629" y="1014084"/>
            <a:ext cx="10785554"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164349" y="1318305"/>
            <a:ext cx="3190588" cy="1169551"/>
          </a:xfrm>
          <a:prstGeom prst="rect">
            <a:avLst/>
          </a:prstGeom>
          <a:noFill/>
        </p:spPr>
        <p:txBody>
          <a:bodyPr wrap="square" rtlCol="0">
            <a:spAutoFit/>
          </a:bodyPr>
          <a:lstStyle/>
          <a:p>
            <a:pPr algn="r"/>
            <a:r>
              <a:rPr lang="en-US" sz="2200" b="1" dirty="0">
                <a:solidFill>
                  <a:srgbClr val="7030A0"/>
                </a:solidFill>
              </a:rPr>
              <a:t>Gift a Friend</a:t>
            </a:r>
          </a:p>
          <a:p>
            <a:pPr algn="r"/>
            <a:r>
              <a:rPr lang="en-US" sz="1600" dirty="0">
                <a:solidFill>
                  <a:srgbClr val="7030A0"/>
                </a:solidFill>
              </a:rPr>
              <a:t>Gift or share an item of choice to your beloved ones – Family &amp; Friends, Colleagues, Corporates</a:t>
            </a:r>
          </a:p>
        </p:txBody>
      </p:sp>
      <p:sp>
        <p:nvSpPr>
          <p:cNvPr id="42" name="TextBox 41"/>
          <p:cNvSpPr txBox="1"/>
          <p:nvPr/>
        </p:nvSpPr>
        <p:spPr>
          <a:xfrm>
            <a:off x="1052406" y="3835392"/>
            <a:ext cx="3309257" cy="1169551"/>
          </a:xfrm>
          <a:prstGeom prst="rect">
            <a:avLst/>
          </a:prstGeom>
          <a:noFill/>
        </p:spPr>
        <p:txBody>
          <a:bodyPr wrap="square" rtlCol="0">
            <a:spAutoFit/>
          </a:bodyPr>
          <a:lstStyle/>
          <a:p>
            <a:pPr algn="r"/>
            <a:r>
              <a:rPr lang="en-US" sz="2200" b="1" dirty="0">
                <a:solidFill>
                  <a:schemeClr val="accent6">
                    <a:lumMod val="75000"/>
                  </a:schemeClr>
                </a:solidFill>
              </a:rPr>
              <a:t>Offer a </a:t>
            </a:r>
            <a:r>
              <a:rPr lang="en-US" sz="2200" b="1" u="sng" dirty="0">
                <a:solidFill>
                  <a:schemeClr val="accent6">
                    <a:lumMod val="75000"/>
                  </a:schemeClr>
                </a:solidFill>
              </a:rPr>
              <a:t>New</a:t>
            </a:r>
            <a:r>
              <a:rPr lang="en-US" sz="2200" b="1" dirty="0">
                <a:solidFill>
                  <a:schemeClr val="accent6">
                    <a:lumMod val="75000"/>
                  </a:schemeClr>
                </a:solidFill>
              </a:rPr>
              <a:t> Friend</a:t>
            </a:r>
          </a:p>
          <a:p>
            <a:pPr algn="r"/>
            <a:r>
              <a:rPr lang="en-US" sz="1600" dirty="0">
                <a:solidFill>
                  <a:schemeClr val="accent6">
                    <a:lumMod val="75000"/>
                  </a:schemeClr>
                </a:solidFill>
              </a:rPr>
              <a:t>Offer service will be availed at merchant establishment with other groups or individuals</a:t>
            </a:r>
            <a:endParaRPr lang="en-US" sz="1400" dirty="0">
              <a:solidFill>
                <a:schemeClr val="accent6">
                  <a:lumMod val="75000"/>
                </a:schemeClr>
              </a:solidFill>
            </a:endParaRPr>
          </a:p>
        </p:txBody>
      </p:sp>
      <p:sp>
        <p:nvSpPr>
          <p:cNvPr id="43" name="TextBox 42"/>
          <p:cNvSpPr txBox="1"/>
          <p:nvPr/>
        </p:nvSpPr>
        <p:spPr>
          <a:xfrm>
            <a:off x="8462304" y="3850433"/>
            <a:ext cx="3360758" cy="923330"/>
          </a:xfrm>
          <a:prstGeom prst="rect">
            <a:avLst/>
          </a:prstGeom>
          <a:noFill/>
        </p:spPr>
        <p:txBody>
          <a:bodyPr wrap="square" rtlCol="0">
            <a:spAutoFit/>
          </a:bodyPr>
          <a:lstStyle/>
          <a:p>
            <a:r>
              <a:rPr lang="en-US" sz="2200" b="1" dirty="0">
                <a:solidFill>
                  <a:srgbClr val="0070C0"/>
                </a:solidFill>
              </a:rPr>
              <a:t>Events &amp; Gaming</a:t>
            </a:r>
          </a:p>
          <a:p>
            <a:r>
              <a:rPr lang="en-US" sz="1600" dirty="0">
                <a:solidFill>
                  <a:srgbClr val="0070C0"/>
                </a:solidFill>
              </a:rPr>
              <a:t>Promote corporate events, interactive games for in-house patrons</a:t>
            </a:r>
            <a:endParaRPr lang="en-US" sz="1400" dirty="0">
              <a:solidFill>
                <a:srgbClr val="0070C0"/>
              </a:solidFill>
            </a:endParaRPr>
          </a:p>
        </p:txBody>
      </p:sp>
      <p:sp>
        <p:nvSpPr>
          <p:cNvPr id="44" name="TextBox 43"/>
          <p:cNvSpPr txBox="1"/>
          <p:nvPr/>
        </p:nvSpPr>
        <p:spPr>
          <a:xfrm>
            <a:off x="1052406" y="5170544"/>
            <a:ext cx="3309257" cy="923330"/>
          </a:xfrm>
          <a:prstGeom prst="rect">
            <a:avLst/>
          </a:prstGeom>
          <a:noFill/>
        </p:spPr>
        <p:txBody>
          <a:bodyPr wrap="square" rtlCol="0">
            <a:spAutoFit/>
          </a:bodyPr>
          <a:lstStyle/>
          <a:p>
            <a:pPr algn="r"/>
            <a:r>
              <a:rPr lang="en-US" sz="2200" b="1" dirty="0">
                <a:solidFill>
                  <a:schemeClr val="bg2">
                    <a:lumMod val="25000"/>
                  </a:schemeClr>
                </a:solidFill>
              </a:rPr>
              <a:t>Payments &amp; PBS</a:t>
            </a:r>
          </a:p>
          <a:p>
            <a:pPr algn="r"/>
            <a:r>
              <a:rPr lang="en-US" sz="1600" dirty="0">
                <a:solidFill>
                  <a:schemeClr val="bg2">
                    <a:lumMod val="25000"/>
                  </a:schemeClr>
                </a:solidFill>
              </a:rPr>
              <a:t>Express true feeling of sharing &amp; gifting with points instead of money</a:t>
            </a:r>
            <a:endParaRPr lang="en-US" sz="1400" dirty="0">
              <a:solidFill>
                <a:schemeClr val="bg2">
                  <a:lumMod val="25000"/>
                </a:schemeClr>
              </a:solidFill>
            </a:endParaRPr>
          </a:p>
        </p:txBody>
      </p:sp>
      <p:sp>
        <p:nvSpPr>
          <p:cNvPr id="49" name="TextBox 48"/>
          <p:cNvSpPr txBox="1"/>
          <p:nvPr/>
        </p:nvSpPr>
        <p:spPr>
          <a:xfrm>
            <a:off x="8483024" y="5083510"/>
            <a:ext cx="3480487" cy="923330"/>
          </a:xfrm>
          <a:prstGeom prst="rect">
            <a:avLst/>
          </a:prstGeom>
          <a:noFill/>
        </p:spPr>
        <p:txBody>
          <a:bodyPr wrap="square" rtlCol="0">
            <a:spAutoFit/>
          </a:bodyPr>
          <a:lstStyle/>
          <a:p>
            <a:r>
              <a:rPr lang="en-US" sz="2200" b="1" dirty="0">
                <a:solidFill>
                  <a:schemeClr val="accent6">
                    <a:lumMod val="75000"/>
                  </a:schemeClr>
                </a:solidFill>
              </a:rPr>
              <a:t>Clique - Dine Now, Pay Later</a:t>
            </a:r>
          </a:p>
          <a:p>
            <a:r>
              <a:rPr lang="en-US" sz="1600" dirty="0">
                <a:solidFill>
                  <a:schemeClr val="accent6">
                    <a:lumMod val="75000"/>
                  </a:schemeClr>
                </a:solidFill>
              </a:rPr>
              <a:t>Privileged credit services for the our NBFC/MFI partner’s customers</a:t>
            </a:r>
          </a:p>
        </p:txBody>
      </p:sp>
      <p:sp>
        <p:nvSpPr>
          <p:cNvPr id="50" name="TextBox 49"/>
          <p:cNvSpPr txBox="1"/>
          <p:nvPr/>
        </p:nvSpPr>
        <p:spPr>
          <a:xfrm>
            <a:off x="8409314" y="1260212"/>
            <a:ext cx="3420736" cy="923330"/>
          </a:xfrm>
          <a:prstGeom prst="rect">
            <a:avLst/>
          </a:prstGeom>
          <a:noFill/>
        </p:spPr>
        <p:txBody>
          <a:bodyPr wrap="square" rtlCol="0">
            <a:spAutoFit/>
          </a:bodyPr>
          <a:lstStyle/>
          <a:p>
            <a:r>
              <a:rPr lang="en-US" sz="2200" b="1" dirty="0">
                <a:solidFill>
                  <a:srgbClr val="7030A0"/>
                </a:solidFill>
              </a:rPr>
              <a:t>Broadcast &amp; Live Streaming</a:t>
            </a:r>
          </a:p>
          <a:p>
            <a:r>
              <a:rPr lang="en-US" sz="1600" dirty="0">
                <a:solidFill>
                  <a:srgbClr val="7030A0"/>
                </a:solidFill>
              </a:rPr>
              <a:t>Watch exclusive live shows of your favorite artists &amp; performers</a:t>
            </a:r>
          </a:p>
        </p:txBody>
      </p:sp>
      <p:sp>
        <p:nvSpPr>
          <p:cNvPr id="51" name="TextBox 50"/>
          <p:cNvSpPr txBox="1"/>
          <p:nvPr/>
        </p:nvSpPr>
        <p:spPr>
          <a:xfrm>
            <a:off x="981726" y="2617244"/>
            <a:ext cx="3385193" cy="923330"/>
          </a:xfrm>
          <a:prstGeom prst="rect">
            <a:avLst/>
          </a:prstGeom>
          <a:noFill/>
        </p:spPr>
        <p:txBody>
          <a:bodyPr wrap="square" rtlCol="0">
            <a:spAutoFit/>
          </a:bodyPr>
          <a:lstStyle/>
          <a:p>
            <a:pPr algn="r"/>
            <a:r>
              <a:rPr lang="en-US" sz="2200" b="1" dirty="0">
                <a:solidFill>
                  <a:srgbClr val="0070C0"/>
                </a:solidFill>
              </a:rPr>
              <a:t>F&amp;B Services</a:t>
            </a:r>
          </a:p>
          <a:p>
            <a:pPr algn="r"/>
            <a:r>
              <a:rPr lang="en-US" sz="1600" dirty="0">
                <a:solidFill>
                  <a:srgbClr val="0070C0"/>
                </a:solidFill>
              </a:rPr>
              <a:t>Instant cashback facility for regular customers to avail restaurant services</a:t>
            </a:r>
          </a:p>
        </p:txBody>
      </p:sp>
      <p:sp>
        <p:nvSpPr>
          <p:cNvPr id="52" name="TextBox 51"/>
          <p:cNvSpPr txBox="1"/>
          <p:nvPr/>
        </p:nvSpPr>
        <p:spPr>
          <a:xfrm>
            <a:off x="8429237" y="2427344"/>
            <a:ext cx="3518843" cy="1169551"/>
          </a:xfrm>
          <a:prstGeom prst="rect">
            <a:avLst/>
          </a:prstGeom>
          <a:noFill/>
        </p:spPr>
        <p:txBody>
          <a:bodyPr wrap="square" rtlCol="0">
            <a:spAutoFit/>
          </a:bodyPr>
          <a:lstStyle/>
          <a:p>
            <a:r>
              <a:rPr lang="en-US" sz="2200" b="1" dirty="0">
                <a:solidFill>
                  <a:schemeClr val="bg2">
                    <a:lumMod val="25000"/>
                  </a:schemeClr>
                </a:solidFill>
              </a:rPr>
              <a:t>Logistics &amp; Governance</a:t>
            </a:r>
          </a:p>
          <a:p>
            <a:r>
              <a:rPr lang="en-US" sz="1600" dirty="0">
                <a:solidFill>
                  <a:schemeClr val="bg2">
                    <a:lumMod val="25000"/>
                  </a:schemeClr>
                </a:solidFill>
              </a:rPr>
              <a:t>Reduced expenses through aggregator independence, merchant governance support &amp; staff training</a:t>
            </a:r>
          </a:p>
        </p:txBody>
      </p:sp>
      <p:pic>
        <p:nvPicPr>
          <p:cNvPr id="53" name="Picture 52"/>
          <p:cNvPicPr>
            <a:picLocks noChangeAspect="1"/>
          </p:cNvPicPr>
          <p:nvPr/>
        </p:nvPicPr>
        <p:blipFill>
          <a:blip r:embed="rId11"/>
          <a:stretch>
            <a:fillRect/>
          </a:stretch>
        </p:blipFill>
        <p:spPr>
          <a:xfrm>
            <a:off x="4442050" y="1352029"/>
            <a:ext cx="622602" cy="713714"/>
          </a:xfrm>
          <a:prstGeom prst="rect">
            <a:avLst/>
          </a:prstGeom>
        </p:spPr>
      </p:pic>
      <p:pic>
        <p:nvPicPr>
          <p:cNvPr id="54" name="Picture 53"/>
          <p:cNvPicPr>
            <a:picLocks noChangeAspect="1"/>
          </p:cNvPicPr>
          <p:nvPr/>
        </p:nvPicPr>
        <p:blipFill>
          <a:blip r:embed="rId12"/>
          <a:stretch>
            <a:fillRect/>
          </a:stretch>
        </p:blipFill>
        <p:spPr>
          <a:xfrm>
            <a:off x="4425622" y="3922995"/>
            <a:ext cx="621517" cy="604732"/>
          </a:xfrm>
          <a:prstGeom prst="rect">
            <a:avLst/>
          </a:prstGeom>
        </p:spPr>
      </p:pic>
      <p:pic>
        <p:nvPicPr>
          <p:cNvPr id="55" name="Picture 54"/>
          <p:cNvPicPr>
            <a:picLocks noChangeAspect="1"/>
          </p:cNvPicPr>
          <p:nvPr/>
        </p:nvPicPr>
        <p:blipFill>
          <a:blip r:embed="rId13"/>
          <a:stretch>
            <a:fillRect/>
          </a:stretch>
        </p:blipFill>
        <p:spPr>
          <a:xfrm>
            <a:off x="4399596" y="5240632"/>
            <a:ext cx="629599" cy="836156"/>
          </a:xfrm>
          <a:prstGeom prst="rect">
            <a:avLst/>
          </a:prstGeom>
        </p:spPr>
      </p:pic>
      <p:pic>
        <p:nvPicPr>
          <p:cNvPr id="56" name="Picture 55"/>
          <p:cNvPicPr>
            <a:picLocks noChangeAspect="1"/>
          </p:cNvPicPr>
          <p:nvPr/>
        </p:nvPicPr>
        <p:blipFill>
          <a:blip r:embed="rId14"/>
          <a:stretch>
            <a:fillRect/>
          </a:stretch>
        </p:blipFill>
        <p:spPr>
          <a:xfrm>
            <a:off x="7662703" y="3951468"/>
            <a:ext cx="745180" cy="745180"/>
          </a:xfrm>
          <a:prstGeom prst="rect">
            <a:avLst/>
          </a:prstGeom>
        </p:spPr>
      </p:pic>
      <p:pic>
        <p:nvPicPr>
          <p:cNvPr id="57" name="Picture 56"/>
          <p:cNvPicPr>
            <a:picLocks noChangeAspect="1"/>
          </p:cNvPicPr>
          <p:nvPr/>
        </p:nvPicPr>
        <p:blipFill>
          <a:blip r:embed="rId15"/>
          <a:stretch>
            <a:fillRect/>
          </a:stretch>
        </p:blipFill>
        <p:spPr>
          <a:xfrm>
            <a:off x="7756353" y="5213029"/>
            <a:ext cx="680757" cy="565862"/>
          </a:xfrm>
          <a:prstGeom prst="rect">
            <a:avLst/>
          </a:prstGeom>
        </p:spPr>
      </p:pic>
      <p:pic>
        <p:nvPicPr>
          <p:cNvPr id="58" name="Picture 57"/>
          <p:cNvPicPr>
            <a:picLocks noChangeAspect="1"/>
          </p:cNvPicPr>
          <p:nvPr/>
        </p:nvPicPr>
        <p:blipFill>
          <a:blip r:embed="rId16"/>
          <a:stretch>
            <a:fillRect/>
          </a:stretch>
        </p:blipFill>
        <p:spPr>
          <a:xfrm>
            <a:off x="7668108" y="1376739"/>
            <a:ext cx="682399" cy="689620"/>
          </a:xfrm>
          <a:prstGeom prst="rect">
            <a:avLst/>
          </a:prstGeom>
        </p:spPr>
      </p:pic>
      <p:pic>
        <p:nvPicPr>
          <p:cNvPr id="59" name="Picture 58"/>
          <p:cNvPicPr>
            <a:picLocks noChangeAspect="1"/>
          </p:cNvPicPr>
          <p:nvPr/>
        </p:nvPicPr>
        <p:blipFill>
          <a:blip r:embed="rId17"/>
          <a:stretch>
            <a:fillRect/>
          </a:stretch>
        </p:blipFill>
        <p:spPr>
          <a:xfrm>
            <a:off x="4431213" y="2739381"/>
            <a:ext cx="663723" cy="681305"/>
          </a:xfrm>
          <a:prstGeom prst="rect">
            <a:avLst/>
          </a:prstGeom>
        </p:spPr>
      </p:pic>
      <p:pic>
        <p:nvPicPr>
          <p:cNvPr id="60" name="Picture 59"/>
          <p:cNvPicPr>
            <a:picLocks noChangeAspect="1"/>
          </p:cNvPicPr>
          <p:nvPr/>
        </p:nvPicPr>
        <p:blipFill>
          <a:blip r:embed="rId18"/>
          <a:stretch>
            <a:fillRect/>
          </a:stretch>
        </p:blipFill>
        <p:spPr>
          <a:xfrm>
            <a:off x="7652413" y="2497432"/>
            <a:ext cx="714729" cy="701822"/>
          </a:xfrm>
          <a:prstGeom prst="rect">
            <a:avLst/>
          </a:prstGeom>
        </p:spPr>
      </p:pic>
      <p:pic>
        <p:nvPicPr>
          <p:cNvPr id="1028" name="Picture 4">
            <a:extLst>
              <a:ext uri="{FF2B5EF4-FFF2-40B4-BE49-F238E27FC236}">
                <a16:creationId xmlns:a16="http://schemas.microsoft.com/office/drawing/2014/main" id="{C7268320-EAA7-8549-B85D-301D7BB0DF2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24511" y="1156352"/>
            <a:ext cx="2308811" cy="520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7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DNPL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WAIU Dine Now, Pay Later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349824" y="2072664"/>
            <a:ext cx="8154569" cy="1554272"/>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WAIU will open up a line of credit in handshake with a lender (NBFC). The customer can request this restaurant-focused credit line and once approved, use it at any partner restaurant. Launching with 200 restaurants in Pune, we aim to expand to 10 key cities by EOY and have </a:t>
            </a:r>
            <a:r>
              <a:rPr lang="en-US" sz="1900" b="1" dirty="0">
                <a:solidFill>
                  <a:srgbClr val="002060"/>
                </a:solidFill>
              </a:rPr>
              <a:t>4000 restaurant partners by 2023</a:t>
            </a:r>
            <a:r>
              <a:rPr lang="en-US" sz="1900" dirty="0">
                <a:solidFill>
                  <a:srgbClr val="002060"/>
                </a:solidFill>
              </a:rPr>
              <a: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4016482"/>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low-medium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717728"/>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334861" y="1823755"/>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108272" y="3959606"/>
            <a:ext cx="980640" cy="969496"/>
          </a:xfrm>
          <a:prstGeom prst="rect">
            <a:avLst/>
          </a:prstGeom>
        </p:spPr>
      </p:pic>
    </p:spTree>
    <p:extLst>
      <p:ext uri="{BB962C8B-B14F-4D97-AF65-F5344CB8AC3E}">
        <p14:creationId xmlns:p14="http://schemas.microsoft.com/office/powerpoint/2010/main" val="324612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pic>
        <p:nvPicPr>
          <p:cNvPr id="23" name="Picture 4">
            <a:extLst>
              <a:ext uri="{FF2B5EF4-FFF2-40B4-BE49-F238E27FC236}">
                <a16:creationId xmlns:a16="http://schemas.microsoft.com/office/drawing/2014/main" id="{3333CCD6-C5A3-D74D-A448-91892A26A2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818" y="980814"/>
            <a:ext cx="8737600" cy="361692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AE01FA3-1669-B549-AD0D-70D7A2D51064}"/>
              </a:ext>
            </a:extLst>
          </p:cNvPr>
          <p:cNvSpPr/>
          <p:nvPr/>
        </p:nvSpPr>
        <p:spPr>
          <a:xfrm>
            <a:off x="1622888" y="4735036"/>
            <a:ext cx="10077542" cy="1705749"/>
          </a:xfrm>
          <a:prstGeom prst="rect">
            <a:avLst/>
          </a:prstGeom>
          <a:solidFill>
            <a:schemeClr val="accent1">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Wingdings" pitchFamily="2" charset="2"/>
              <a:buChar char="v"/>
            </a:pPr>
            <a:r>
              <a:rPr lang="en-US" sz="1400" dirty="0">
                <a:solidFill>
                  <a:schemeClr val="tx1"/>
                </a:solidFill>
              </a:rPr>
              <a:t>WAIU pilot is planned in Kolhapur, Maharashtra in </a:t>
            </a:r>
            <a:r>
              <a:rPr lang="en-US" sz="1400" dirty="0">
                <a:solidFill>
                  <a:srgbClr val="00B050"/>
                </a:solidFill>
              </a:rPr>
              <a:t>March-2022</a:t>
            </a:r>
            <a:r>
              <a:rPr lang="en-US" sz="1400" dirty="0">
                <a:solidFill>
                  <a:schemeClr val="tx1"/>
                </a:solidFill>
              </a:rPr>
              <a:t>, with in initial partnerships with 50 top restaurants.</a:t>
            </a:r>
          </a:p>
          <a:p>
            <a:pPr marL="342900" indent="-342900">
              <a:buFont typeface="Wingdings" pitchFamily="2" charset="2"/>
              <a:buChar char="v"/>
            </a:pPr>
            <a:r>
              <a:rPr lang="en-US" sz="1400" dirty="0">
                <a:solidFill>
                  <a:schemeClr val="tx1"/>
                </a:solidFill>
              </a:rPr>
              <a:t>WAIU launch is planned in Pune, Maharashtra in </a:t>
            </a:r>
            <a:r>
              <a:rPr lang="en-US" sz="1400" dirty="0">
                <a:solidFill>
                  <a:srgbClr val="00B050"/>
                </a:solidFill>
              </a:rPr>
              <a:t>April-2022</a:t>
            </a:r>
            <a:r>
              <a:rPr lang="en-US" sz="1400" dirty="0">
                <a:solidFill>
                  <a:schemeClr val="tx1"/>
                </a:solidFill>
              </a:rPr>
              <a:t>, with in initial partnerships with 200 top restaurants.</a:t>
            </a:r>
          </a:p>
          <a:p>
            <a:pPr marL="342900" indent="-342900">
              <a:buFont typeface="Wingdings" pitchFamily="2" charset="2"/>
              <a:buChar char="v"/>
            </a:pPr>
            <a:r>
              <a:rPr lang="en-US" sz="1400" dirty="0">
                <a:solidFill>
                  <a:schemeClr val="tx1"/>
                </a:solidFill>
              </a:rPr>
              <a:t>By end of 2022, WAIU will be expanded in </a:t>
            </a:r>
            <a:r>
              <a:rPr lang="en-US" sz="1400" dirty="0">
                <a:solidFill>
                  <a:srgbClr val="00B050"/>
                </a:solidFill>
              </a:rPr>
              <a:t>10 key cities across India</a:t>
            </a:r>
            <a:r>
              <a:rPr lang="en-US" sz="1400" dirty="0">
                <a:solidFill>
                  <a:schemeClr val="tx1"/>
                </a:solidFill>
              </a:rPr>
              <a:t>, with a partner merchant base of 3000+</a:t>
            </a:r>
          </a:p>
          <a:p>
            <a:pPr marL="342900" indent="-342900">
              <a:buFont typeface="Wingdings" pitchFamily="2" charset="2"/>
              <a:buChar char="v"/>
            </a:pPr>
            <a:r>
              <a:rPr lang="en-US" sz="1400" dirty="0">
                <a:solidFill>
                  <a:schemeClr val="tx1"/>
                </a:solidFill>
              </a:rPr>
              <a:t>Each restaurant to have average of </a:t>
            </a:r>
            <a:r>
              <a:rPr lang="en-US" sz="1400" dirty="0">
                <a:solidFill>
                  <a:srgbClr val="00B050"/>
                </a:solidFill>
              </a:rPr>
              <a:t>5000+ customers per restaurant</a:t>
            </a:r>
            <a:r>
              <a:rPr lang="en-US" sz="1400" dirty="0">
                <a:solidFill>
                  <a:schemeClr val="tx1"/>
                </a:solidFill>
              </a:rPr>
              <a:t>, allowing a significant solution coverage</a:t>
            </a:r>
          </a:p>
          <a:p>
            <a:pPr marL="342900" indent="-342900">
              <a:buFont typeface="Wingdings" pitchFamily="2" charset="2"/>
              <a:buChar char="v"/>
            </a:pPr>
            <a:r>
              <a:rPr lang="en-US" sz="1400" dirty="0">
                <a:solidFill>
                  <a:schemeClr val="tx1"/>
                </a:solidFill>
              </a:rPr>
              <a:t>Platform development is complete with merchant signup &amp; brand positioning and collaterals in design</a:t>
            </a:r>
          </a:p>
          <a:p>
            <a:pPr marL="342900" indent="-342900">
              <a:buFont typeface="Wingdings" pitchFamily="2" charset="2"/>
              <a:buChar char="v"/>
            </a:pPr>
            <a:r>
              <a:rPr lang="en-US" sz="1400" dirty="0">
                <a:solidFill>
                  <a:schemeClr val="tx1"/>
                </a:solidFill>
              </a:rPr>
              <a:t>WAIU will expand to </a:t>
            </a:r>
            <a:r>
              <a:rPr lang="en-US" sz="1400" dirty="0">
                <a:solidFill>
                  <a:srgbClr val="00B050"/>
                </a:solidFill>
              </a:rPr>
              <a:t>Tier-2 cities by end of 2022</a:t>
            </a:r>
            <a:r>
              <a:rPr lang="en-US" sz="1400" dirty="0">
                <a:solidFill>
                  <a:schemeClr val="tx1"/>
                </a:solidFill>
              </a:rPr>
              <a:t>, to support its NBFC partners already operational there</a:t>
            </a:r>
          </a:p>
          <a:p>
            <a:pPr marL="342900" indent="-342900">
              <a:buFont typeface="Wingdings" pitchFamily="2" charset="2"/>
              <a:buChar char="v"/>
            </a:pPr>
            <a:r>
              <a:rPr lang="en-US" sz="1400" dirty="0">
                <a:solidFill>
                  <a:schemeClr val="tx1"/>
                </a:solidFill>
              </a:rPr>
              <a:t>Wider WAIU Phase-2 features, including merchant lending, will be launched in </a:t>
            </a:r>
            <a:r>
              <a:rPr lang="en-US" sz="1400" dirty="0">
                <a:solidFill>
                  <a:srgbClr val="00B050"/>
                </a:solidFill>
              </a:rPr>
              <a:t>Q3 2022.</a:t>
            </a:r>
          </a:p>
        </p:txBody>
      </p:sp>
    </p:spTree>
    <p:extLst>
      <p:ext uri="{BB962C8B-B14F-4D97-AF65-F5344CB8AC3E}">
        <p14:creationId xmlns:p14="http://schemas.microsoft.com/office/powerpoint/2010/main" val="163719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46602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DNPL – High Level Transaction Process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sp>
        <p:nvSpPr>
          <p:cNvPr id="22" name="TextBox 21">
            <a:extLst>
              <a:ext uri="{FF2B5EF4-FFF2-40B4-BE49-F238E27FC236}">
                <a16:creationId xmlns:a16="http://schemas.microsoft.com/office/drawing/2014/main" id="{19233848-C5C9-804E-B684-72FE643DF027}"/>
              </a:ext>
            </a:extLst>
          </p:cNvPr>
          <p:cNvSpPr txBox="1"/>
          <p:nvPr/>
        </p:nvSpPr>
        <p:spPr>
          <a:xfrm>
            <a:off x="5542155" y="1097176"/>
            <a:ext cx="6325314" cy="5262979"/>
          </a:xfrm>
          <a:prstGeom prst="rect">
            <a:avLst/>
          </a:prstGeom>
          <a:noFill/>
        </p:spPr>
        <p:txBody>
          <a:bodyPr wrap="square">
            <a:spAutoFit/>
          </a:bodyPr>
          <a:lstStyle/>
          <a:p>
            <a:r>
              <a:rPr lang="en-IN" sz="1400" b="0" i="0" dirty="0">
                <a:solidFill>
                  <a:srgbClr val="000000"/>
                </a:solidFill>
                <a:effectLst/>
                <a:latin typeface="Helvetica" pitchFamily="2" charset="0"/>
              </a:rPr>
              <a:t>1. Customer walks into a restaurant &amp; applies for the wallet credit through WAIU App</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2. WAIU receives customer application &amp; send it to the lender for underwriting &amp; respond with approval or rejection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3. Customer app wallet is credited with approved funds &amp; signs NACH mandate</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4. Customer utilises the wallet credit at the restaurant e.g., </a:t>
            </a:r>
            <a:r>
              <a:rPr lang="en-IN" sz="1400" b="0" i="0" dirty="0">
                <a:solidFill>
                  <a:srgbClr val="000000"/>
                </a:solidFill>
                <a:effectLst/>
                <a:highlight>
                  <a:srgbClr val="00FFFF"/>
                </a:highlight>
                <a:latin typeface="Helvetica" pitchFamily="2" charset="0"/>
              </a:rPr>
              <a:t>Rs 5000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5. Lender pays the merchant (less the operational charges) based on merchant's billing cycle e.g., </a:t>
            </a:r>
            <a:r>
              <a:rPr lang="en-IN" sz="1400" b="0" i="0" dirty="0">
                <a:solidFill>
                  <a:srgbClr val="000000"/>
                </a:solidFill>
                <a:effectLst/>
                <a:highlight>
                  <a:srgbClr val="00FFFF"/>
                </a:highlight>
                <a:latin typeface="Helvetica" pitchFamily="2" charset="0"/>
              </a:rPr>
              <a:t>Rs 4000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6. Lender pay the commission to WAIU e.g., </a:t>
            </a:r>
            <a:r>
              <a:rPr lang="en-IN" sz="1400" b="0" i="0" dirty="0">
                <a:solidFill>
                  <a:srgbClr val="000000"/>
                </a:solidFill>
                <a:effectLst/>
                <a:highlight>
                  <a:srgbClr val="00FFFF"/>
                </a:highlight>
                <a:latin typeface="Helvetica" pitchFamily="2" charset="0"/>
              </a:rPr>
              <a:t>Rs 800 </a:t>
            </a:r>
            <a:r>
              <a:rPr lang="en-IN" sz="1400" b="0" i="0" dirty="0">
                <a:solidFill>
                  <a:srgbClr val="000000"/>
                </a:solidFill>
                <a:effectLst/>
                <a:latin typeface="Helvetica" pitchFamily="2" charset="0"/>
              </a:rPr>
              <a:t>based on payment reconciliation, on agreed frequency</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7. Customer pays lender later based on agreed T&amp;C, </a:t>
            </a:r>
          </a:p>
          <a:p>
            <a:r>
              <a:rPr lang="en-IN" sz="1400" b="0" i="0" dirty="0">
                <a:solidFill>
                  <a:srgbClr val="000000"/>
                </a:solidFill>
                <a:effectLst/>
                <a:latin typeface="Helvetica" pitchFamily="2" charset="0"/>
              </a:rPr>
              <a:t>including interests, delay charges etc. </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8. Once paid, even if partially, lender updates WAIU to reset </a:t>
            </a:r>
          </a:p>
          <a:p>
            <a:r>
              <a:rPr lang="en-IN" sz="1400" b="0" i="0" dirty="0">
                <a:solidFill>
                  <a:srgbClr val="000000"/>
                </a:solidFill>
                <a:effectLst/>
                <a:latin typeface="Helvetica" pitchFamily="2" charset="0"/>
              </a:rPr>
              <a:t>customer’s wallet for calculated funds for further utilisation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9. Lender keeps the balance i.e., </a:t>
            </a:r>
            <a:r>
              <a:rPr lang="en-IN" sz="1400" b="0" i="0" dirty="0">
                <a:solidFill>
                  <a:srgbClr val="000000"/>
                </a:solidFill>
                <a:effectLst/>
                <a:highlight>
                  <a:srgbClr val="00FFFF"/>
                </a:highlight>
                <a:latin typeface="Helvetica" pitchFamily="2" charset="0"/>
              </a:rPr>
              <a:t>Rs 200</a:t>
            </a:r>
            <a:r>
              <a:rPr lang="en-IN" sz="1400" b="0" i="0" dirty="0">
                <a:solidFill>
                  <a:srgbClr val="000000"/>
                </a:solidFill>
                <a:effectLst/>
                <a:latin typeface="Helvetica" pitchFamily="2" charset="0"/>
              </a:rPr>
              <a:t>, for their services</a:t>
            </a:r>
            <a:endParaRPr lang="en-US" sz="1400" dirty="0"/>
          </a:p>
        </p:txBody>
      </p:sp>
      <p:pic>
        <p:nvPicPr>
          <p:cNvPr id="1028" name="Picture 4">
            <a:extLst>
              <a:ext uri="{FF2B5EF4-FFF2-40B4-BE49-F238E27FC236}">
                <a16:creationId xmlns:a16="http://schemas.microsoft.com/office/drawing/2014/main" id="{DB1EDDC0-3719-4041-B6CA-AC61DF7F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829" y="1034407"/>
            <a:ext cx="4400136" cy="53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3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7" y="368959"/>
            <a:ext cx="8764285"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Customer Onboarding Journey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16795" y="6538912"/>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8" name="Picture 7">
            <a:extLst>
              <a:ext uri="{FF2B5EF4-FFF2-40B4-BE49-F238E27FC236}">
                <a16:creationId xmlns:a16="http://schemas.microsoft.com/office/drawing/2014/main" id="{D4668511-95D1-F948-A1E4-5ADE5CB134C3}"/>
              </a:ext>
            </a:extLst>
          </p:cNvPr>
          <p:cNvPicPr>
            <a:picLocks noChangeAspect="1"/>
          </p:cNvPicPr>
          <p:nvPr/>
        </p:nvPicPr>
        <p:blipFill>
          <a:blip r:embed="rId11"/>
          <a:stretch>
            <a:fillRect/>
          </a:stretch>
        </p:blipFill>
        <p:spPr>
          <a:xfrm>
            <a:off x="1309469" y="1190319"/>
            <a:ext cx="10486082" cy="5166420"/>
          </a:xfrm>
          <a:prstGeom prst="rect">
            <a:avLst/>
          </a:prstGeom>
        </p:spPr>
      </p:pic>
      <p:sp>
        <p:nvSpPr>
          <p:cNvPr id="32" name="TextBox 31">
            <a:extLst>
              <a:ext uri="{FF2B5EF4-FFF2-40B4-BE49-F238E27FC236}">
                <a16:creationId xmlns:a16="http://schemas.microsoft.com/office/drawing/2014/main" id="{57CCDB4D-6500-D345-B5A7-176B136CC788}"/>
              </a:ext>
            </a:extLst>
          </p:cNvPr>
          <p:cNvSpPr txBox="1"/>
          <p:nvPr/>
        </p:nvSpPr>
        <p:spPr>
          <a:xfrm>
            <a:off x="2360487" y="1849181"/>
            <a:ext cx="6097712" cy="523220"/>
          </a:xfrm>
          <a:prstGeom prst="rect">
            <a:avLst/>
          </a:prstGeom>
          <a:noFill/>
        </p:spPr>
        <p:txBody>
          <a:bodyPr wrap="square">
            <a:spAutoFit/>
          </a:bodyPr>
          <a:lstStyle/>
          <a:p>
            <a:r>
              <a:rPr lang="en-IN" sz="1400" dirty="0">
                <a:effectLst/>
                <a:latin typeface="Helvetica Neue" panose="02000503000000020004" pitchFamily="2" charset="0"/>
              </a:rPr>
              <a:t>Customer </a:t>
            </a:r>
            <a:r>
              <a:rPr lang="en-IN" sz="1400" dirty="0">
                <a:latin typeface="Helvetica Neue" panose="02000503000000020004" pitchFamily="2" charset="0"/>
              </a:rPr>
              <a:t>w</a:t>
            </a:r>
            <a:r>
              <a:rPr lang="en-IN" sz="1400" dirty="0">
                <a:effectLst/>
                <a:latin typeface="Helvetica Neue" panose="02000503000000020004" pitchFamily="2" charset="0"/>
              </a:rPr>
              <a:t>alks into  </a:t>
            </a:r>
          </a:p>
          <a:p>
            <a:r>
              <a:rPr lang="en-IN" sz="1400" dirty="0">
                <a:effectLst/>
                <a:latin typeface="Helvetica Neue" panose="02000503000000020004" pitchFamily="2" charset="0"/>
              </a:rPr>
              <a:t>a restaurant</a:t>
            </a:r>
          </a:p>
        </p:txBody>
      </p:sp>
      <p:sp>
        <p:nvSpPr>
          <p:cNvPr id="34" name="TextBox 33">
            <a:extLst>
              <a:ext uri="{FF2B5EF4-FFF2-40B4-BE49-F238E27FC236}">
                <a16:creationId xmlns:a16="http://schemas.microsoft.com/office/drawing/2014/main" id="{771232A4-7540-B741-8732-82F8865FB79F}"/>
              </a:ext>
            </a:extLst>
          </p:cNvPr>
          <p:cNvSpPr txBox="1"/>
          <p:nvPr/>
        </p:nvSpPr>
        <p:spPr>
          <a:xfrm>
            <a:off x="5641258" y="1741459"/>
            <a:ext cx="2816941" cy="738664"/>
          </a:xfrm>
          <a:prstGeom prst="rect">
            <a:avLst/>
          </a:prstGeom>
          <a:noFill/>
        </p:spPr>
        <p:txBody>
          <a:bodyPr wrap="square">
            <a:spAutoFit/>
          </a:bodyPr>
          <a:lstStyle/>
          <a:p>
            <a:r>
              <a:rPr lang="en-IN" sz="1400" dirty="0">
                <a:effectLst/>
                <a:latin typeface="Helvetica Neue" panose="02000503000000020004" pitchFamily="2" charset="0"/>
              </a:rPr>
              <a:t>Customer reviews standees, flyers, tent cards and informed by staff about Clique</a:t>
            </a:r>
          </a:p>
        </p:txBody>
      </p:sp>
      <p:sp>
        <p:nvSpPr>
          <p:cNvPr id="36" name="TextBox 35">
            <a:extLst>
              <a:ext uri="{FF2B5EF4-FFF2-40B4-BE49-F238E27FC236}">
                <a16:creationId xmlns:a16="http://schemas.microsoft.com/office/drawing/2014/main" id="{4A3CAE82-A737-AD49-8345-E2EFA3781135}"/>
              </a:ext>
            </a:extLst>
          </p:cNvPr>
          <p:cNvSpPr txBox="1"/>
          <p:nvPr/>
        </p:nvSpPr>
        <p:spPr>
          <a:xfrm>
            <a:off x="9203075" y="1741459"/>
            <a:ext cx="2345077" cy="738664"/>
          </a:xfrm>
          <a:prstGeom prst="rect">
            <a:avLst/>
          </a:prstGeom>
          <a:noFill/>
        </p:spPr>
        <p:txBody>
          <a:bodyPr wrap="square">
            <a:spAutoFit/>
          </a:bodyPr>
          <a:lstStyle/>
          <a:p>
            <a:r>
              <a:rPr lang="en-IN" sz="1400" dirty="0">
                <a:effectLst/>
                <a:latin typeface="Helvetica Neue" panose="02000503000000020004" pitchFamily="2" charset="0"/>
              </a:rPr>
              <a:t>Customer downloads Clique app and completes KYC application</a:t>
            </a:r>
          </a:p>
        </p:txBody>
      </p:sp>
      <p:sp>
        <p:nvSpPr>
          <p:cNvPr id="38" name="TextBox 37">
            <a:extLst>
              <a:ext uri="{FF2B5EF4-FFF2-40B4-BE49-F238E27FC236}">
                <a16:creationId xmlns:a16="http://schemas.microsoft.com/office/drawing/2014/main" id="{C9313032-E2C6-0A49-88B9-B3B454E6A47D}"/>
              </a:ext>
            </a:extLst>
          </p:cNvPr>
          <p:cNvSpPr txBox="1"/>
          <p:nvPr/>
        </p:nvSpPr>
        <p:spPr>
          <a:xfrm>
            <a:off x="3131587" y="3245441"/>
            <a:ext cx="2170416" cy="523220"/>
          </a:xfrm>
          <a:prstGeom prst="rect">
            <a:avLst/>
          </a:prstGeom>
          <a:noFill/>
        </p:spPr>
        <p:txBody>
          <a:bodyPr wrap="square">
            <a:spAutoFit/>
          </a:bodyPr>
          <a:lstStyle/>
          <a:p>
            <a:r>
              <a:rPr lang="en-IN" sz="1400" dirty="0">
                <a:effectLst/>
                <a:latin typeface="Helvetica Neue" panose="02000503000000020004" pitchFamily="2" charset="0"/>
              </a:rPr>
              <a:t>Clique routes the application to lender</a:t>
            </a:r>
          </a:p>
        </p:txBody>
      </p:sp>
      <p:sp>
        <p:nvSpPr>
          <p:cNvPr id="40" name="TextBox 39">
            <a:extLst>
              <a:ext uri="{FF2B5EF4-FFF2-40B4-BE49-F238E27FC236}">
                <a16:creationId xmlns:a16="http://schemas.microsoft.com/office/drawing/2014/main" id="{F4383DE2-2AD4-9D49-934C-605206D4E289}"/>
              </a:ext>
            </a:extLst>
          </p:cNvPr>
          <p:cNvSpPr txBox="1"/>
          <p:nvPr/>
        </p:nvSpPr>
        <p:spPr>
          <a:xfrm>
            <a:off x="6187888" y="3298262"/>
            <a:ext cx="1872465" cy="523220"/>
          </a:xfrm>
          <a:prstGeom prst="rect">
            <a:avLst/>
          </a:prstGeom>
          <a:noFill/>
        </p:spPr>
        <p:txBody>
          <a:bodyPr wrap="square">
            <a:spAutoFit/>
          </a:bodyPr>
          <a:lstStyle/>
          <a:p>
            <a:r>
              <a:rPr lang="en-IN" sz="1400" dirty="0">
                <a:effectLst/>
                <a:latin typeface="Helvetica Neue" panose="02000503000000020004" pitchFamily="2" charset="0"/>
              </a:rPr>
              <a:t>Lender underwrites the customer</a:t>
            </a:r>
          </a:p>
        </p:txBody>
      </p:sp>
      <p:sp>
        <p:nvSpPr>
          <p:cNvPr id="42" name="TextBox 41">
            <a:extLst>
              <a:ext uri="{FF2B5EF4-FFF2-40B4-BE49-F238E27FC236}">
                <a16:creationId xmlns:a16="http://schemas.microsoft.com/office/drawing/2014/main" id="{C8BCCC8B-B4AE-434F-9F5D-B699A4871841}"/>
              </a:ext>
            </a:extLst>
          </p:cNvPr>
          <p:cNvSpPr txBox="1"/>
          <p:nvPr/>
        </p:nvSpPr>
        <p:spPr>
          <a:xfrm>
            <a:off x="9377736" y="3137719"/>
            <a:ext cx="2170416" cy="738664"/>
          </a:xfrm>
          <a:prstGeom prst="rect">
            <a:avLst/>
          </a:prstGeom>
          <a:noFill/>
        </p:spPr>
        <p:txBody>
          <a:bodyPr wrap="square">
            <a:spAutoFit/>
          </a:bodyPr>
          <a:lstStyle/>
          <a:p>
            <a:r>
              <a:rPr lang="en-IN" sz="1400" dirty="0">
                <a:effectLst/>
                <a:latin typeface="Helvetica Neue" panose="02000503000000020004" pitchFamily="2" charset="0"/>
              </a:rPr>
              <a:t>Lender sends a confirmation back to Clique</a:t>
            </a:r>
          </a:p>
        </p:txBody>
      </p:sp>
      <p:sp>
        <p:nvSpPr>
          <p:cNvPr id="44" name="TextBox 43">
            <a:extLst>
              <a:ext uri="{FF2B5EF4-FFF2-40B4-BE49-F238E27FC236}">
                <a16:creationId xmlns:a16="http://schemas.microsoft.com/office/drawing/2014/main" id="{745D10CB-271F-764C-96BD-EB29A8E58113}"/>
              </a:ext>
            </a:extLst>
          </p:cNvPr>
          <p:cNvSpPr txBox="1"/>
          <p:nvPr/>
        </p:nvSpPr>
        <p:spPr>
          <a:xfrm>
            <a:off x="3470843" y="4574513"/>
            <a:ext cx="2170415" cy="738664"/>
          </a:xfrm>
          <a:prstGeom prst="rect">
            <a:avLst/>
          </a:prstGeom>
          <a:noFill/>
        </p:spPr>
        <p:txBody>
          <a:bodyPr wrap="square">
            <a:spAutoFit/>
          </a:bodyPr>
          <a:lstStyle/>
          <a:p>
            <a:r>
              <a:rPr lang="en-IN" sz="1400" dirty="0">
                <a:effectLst/>
                <a:latin typeface="Helvetica Neue" panose="02000503000000020004" pitchFamily="2" charset="0"/>
              </a:rPr>
              <a:t>Clique updates customer app and reflects the wallet credits</a:t>
            </a:r>
          </a:p>
        </p:txBody>
      </p:sp>
      <p:sp>
        <p:nvSpPr>
          <p:cNvPr id="46" name="TextBox 45">
            <a:extLst>
              <a:ext uri="{FF2B5EF4-FFF2-40B4-BE49-F238E27FC236}">
                <a16:creationId xmlns:a16="http://schemas.microsoft.com/office/drawing/2014/main" id="{49B860A8-AE61-7D4A-A2E1-27459DFD695A}"/>
              </a:ext>
            </a:extLst>
          </p:cNvPr>
          <p:cNvSpPr txBox="1"/>
          <p:nvPr/>
        </p:nvSpPr>
        <p:spPr>
          <a:xfrm>
            <a:off x="6636550" y="4639621"/>
            <a:ext cx="1821649" cy="523220"/>
          </a:xfrm>
          <a:prstGeom prst="rect">
            <a:avLst/>
          </a:prstGeom>
          <a:noFill/>
        </p:spPr>
        <p:txBody>
          <a:bodyPr wrap="square">
            <a:spAutoFit/>
          </a:bodyPr>
          <a:lstStyle/>
          <a:p>
            <a:r>
              <a:rPr lang="en-IN" sz="1400">
                <a:effectLst/>
                <a:latin typeface="Helvetica Neue" panose="02000503000000020004" pitchFamily="2" charset="0"/>
              </a:rPr>
              <a:t>Customer enjoys the F&amp;B services</a:t>
            </a:r>
            <a:endParaRPr lang="en-IN" sz="1400" dirty="0">
              <a:effectLst/>
              <a:latin typeface="Helvetica Neue" panose="02000503000000020004" pitchFamily="2" charset="0"/>
            </a:endParaRPr>
          </a:p>
        </p:txBody>
      </p:sp>
      <p:sp>
        <p:nvSpPr>
          <p:cNvPr id="48" name="TextBox 47">
            <a:extLst>
              <a:ext uri="{FF2B5EF4-FFF2-40B4-BE49-F238E27FC236}">
                <a16:creationId xmlns:a16="http://schemas.microsoft.com/office/drawing/2014/main" id="{17C01B4A-9144-DC42-AF0C-BB75A9FEDC49}"/>
              </a:ext>
            </a:extLst>
          </p:cNvPr>
          <p:cNvSpPr txBox="1"/>
          <p:nvPr/>
        </p:nvSpPr>
        <p:spPr>
          <a:xfrm>
            <a:off x="9890046" y="4590758"/>
            <a:ext cx="2253147" cy="738664"/>
          </a:xfrm>
          <a:prstGeom prst="rect">
            <a:avLst/>
          </a:prstGeom>
          <a:noFill/>
        </p:spPr>
        <p:txBody>
          <a:bodyPr wrap="square">
            <a:spAutoFit/>
          </a:bodyPr>
          <a:lstStyle/>
          <a:p>
            <a:r>
              <a:rPr lang="en-IN" sz="1400" dirty="0">
                <a:effectLst/>
                <a:latin typeface="Helvetica Neue" panose="02000503000000020004" pitchFamily="2" charset="0"/>
              </a:rPr>
              <a:t>Customer pays through clique credit &amp; returns home </a:t>
            </a:r>
          </a:p>
        </p:txBody>
      </p:sp>
      <p:sp>
        <p:nvSpPr>
          <p:cNvPr id="50" name="Oval 49">
            <a:extLst>
              <a:ext uri="{FF2B5EF4-FFF2-40B4-BE49-F238E27FC236}">
                <a16:creationId xmlns:a16="http://schemas.microsoft.com/office/drawing/2014/main" id="{10EEF94F-49D4-AA4E-8C0F-19025EFBE777}"/>
              </a:ext>
            </a:extLst>
          </p:cNvPr>
          <p:cNvSpPr/>
          <p:nvPr/>
        </p:nvSpPr>
        <p:spPr>
          <a:xfrm>
            <a:off x="8796181" y="3231204"/>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06</a:t>
            </a:r>
          </a:p>
        </p:txBody>
      </p:sp>
      <p:sp>
        <p:nvSpPr>
          <p:cNvPr id="51" name="Oval 50">
            <a:extLst>
              <a:ext uri="{FF2B5EF4-FFF2-40B4-BE49-F238E27FC236}">
                <a16:creationId xmlns:a16="http://schemas.microsoft.com/office/drawing/2014/main" id="{24BFECDF-B2A1-4E48-9C19-C5D82763B9AA}"/>
              </a:ext>
            </a:extLst>
          </p:cNvPr>
          <p:cNvSpPr/>
          <p:nvPr/>
        </p:nvSpPr>
        <p:spPr>
          <a:xfrm>
            <a:off x="1815977" y="1849421"/>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p:sp>
        <p:nvSpPr>
          <p:cNvPr id="52" name="Oval 51">
            <a:extLst>
              <a:ext uri="{FF2B5EF4-FFF2-40B4-BE49-F238E27FC236}">
                <a16:creationId xmlns:a16="http://schemas.microsoft.com/office/drawing/2014/main" id="{F1D6FB39-7BE2-F24F-BB7F-9A3DFFEA1032}"/>
              </a:ext>
            </a:extLst>
          </p:cNvPr>
          <p:cNvSpPr/>
          <p:nvPr/>
        </p:nvSpPr>
        <p:spPr>
          <a:xfrm>
            <a:off x="5057618" y="183379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53" name="Oval 52">
            <a:extLst>
              <a:ext uri="{FF2B5EF4-FFF2-40B4-BE49-F238E27FC236}">
                <a16:creationId xmlns:a16="http://schemas.microsoft.com/office/drawing/2014/main" id="{DA0A9F4D-2A2E-A54B-9FFE-15CFD9DCCD93}"/>
              </a:ext>
            </a:extLst>
          </p:cNvPr>
          <p:cNvSpPr/>
          <p:nvPr/>
        </p:nvSpPr>
        <p:spPr>
          <a:xfrm>
            <a:off x="8536242" y="1842936"/>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03</a:t>
            </a:r>
          </a:p>
        </p:txBody>
      </p:sp>
      <p:sp>
        <p:nvSpPr>
          <p:cNvPr id="54" name="Oval 53">
            <a:extLst>
              <a:ext uri="{FF2B5EF4-FFF2-40B4-BE49-F238E27FC236}">
                <a16:creationId xmlns:a16="http://schemas.microsoft.com/office/drawing/2014/main" id="{5815A386-AC6F-7B41-9827-BA83C36945A1}"/>
              </a:ext>
            </a:extLst>
          </p:cNvPr>
          <p:cNvSpPr/>
          <p:nvPr/>
        </p:nvSpPr>
        <p:spPr>
          <a:xfrm>
            <a:off x="2525905" y="330390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55" name="Oval 54">
            <a:extLst>
              <a:ext uri="{FF2B5EF4-FFF2-40B4-BE49-F238E27FC236}">
                <a16:creationId xmlns:a16="http://schemas.microsoft.com/office/drawing/2014/main" id="{86E46DA1-AF37-144B-8B13-D58921D15FD6}"/>
              </a:ext>
            </a:extLst>
          </p:cNvPr>
          <p:cNvSpPr/>
          <p:nvPr/>
        </p:nvSpPr>
        <p:spPr>
          <a:xfrm>
            <a:off x="5637294" y="330021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56" name="Oval 55">
            <a:extLst>
              <a:ext uri="{FF2B5EF4-FFF2-40B4-BE49-F238E27FC236}">
                <a16:creationId xmlns:a16="http://schemas.microsoft.com/office/drawing/2014/main" id="{E029D112-BB69-DA47-AB01-9A6CD7370F05}"/>
              </a:ext>
            </a:extLst>
          </p:cNvPr>
          <p:cNvSpPr/>
          <p:nvPr/>
        </p:nvSpPr>
        <p:spPr>
          <a:xfrm>
            <a:off x="2835730" y="469328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07</a:t>
            </a:r>
          </a:p>
        </p:txBody>
      </p:sp>
      <p:sp>
        <p:nvSpPr>
          <p:cNvPr id="57" name="Oval 56">
            <a:extLst>
              <a:ext uri="{FF2B5EF4-FFF2-40B4-BE49-F238E27FC236}">
                <a16:creationId xmlns:a16="http://schemas.microsoft.com/office/drawing/2014/main" id="{F0262A9A-DD77-E943-8E4E-6F5536D9CB9B}"/>
              </a:ext>
            </a:extLst>
          </p:cNvPr>
          <p:cNvSpPr/>
          <p:nvPr/>
        </p:nvSpPr>
        <p:spPr>
          <a:xfrm>
            <a:off x="6075596" y="4616229"/>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08</a:t>
            </a:r>
          </a:p>
        </p:txBody>
      </p:sp>
      <p:sp>
        <p:nvSpPr>
          <p:cNvPr id="58" name="Oval 57">
            <a:extLst>
              <a:ext uri="{FF2B5EF4-FFF2-40B4-BE49-F238E27FC236}">
                <a16:creationId xmlns:a16="http://schemas.microsoft.com/office/drawing/2014/main" id="{24293C2C-2B40-F64A-9B60-FECC3D35745B}"/>
              </a:ext>
            </a:extLst>
          </p:cNvPr>
          <p:cNvSpPr/>
          <p:nvPr/>
        </p:nvSpPr>
        <p:spPr>
          <a:xfrm>
            <a:off x="9289796" y="4678108"/>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a:t>
            </a:r>
          </a:p>
        </p:txBody>
      </p:sp>
    </p:spTree>
    <p:extLst>
      <p:ext uri="{BB962C8B-B14F-4D97-AF65-F5344CB8AC3E}">
        <p14:creationId xmlns:p14="http://schemas.microsoft.com/office/powerpoint/2010/main" val="3802866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64077</TotalTime>
  <Words>3279</Words>
  <Application>Microsoft Macintosh PowerPoint</Application>
  <PresentationFormat>Widescreen</PresentationFormat>
  <Paragraphs>519</Paragraphs>
  <Slides>23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Calibri</vt:lpstr>
      <vt:lpstr>Calibri Light</vt:lpstr>
      <vt:lpstr>Helvetica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219</cp:revision>
  <cp:lastPrinted>2021-11-11T17:48:08Z</cp:lastPrinted>
  <dcterms:created xsi:type="dcterms:W3CDTF">2020-06-12T02:29:26Z</dcterms:created>
  <dcterms:modified xsi:type="dcterms:W3CDTF">2022-03-16T07:43:28Z</dcterms:modified>
</cp:coreProperties>
</file>